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17/04/2023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b="1" i="1" dirty="0" smtClean="0"/>
              <a:t>Sintesi del progetto EST ad aprile 2023</a:t>
            </a:r>
            <a:endParaRPr lang="it-IT" b="1" i="1" dirty="0"/>
          </a:p>
        </p:txBody>
      </p:sp>
      <p:sp>
        <p:nvSpPr>
          <p:cNvPr id="3" name="Sottotitolo 2"/>
          <p:cNvSpPr>
            <a:spLocks noGrp="1"/>
          </p:cNvSpPr>
          <p:nvPr>
            <p:ph type="subTitle" idx="1"/>
          </p:nvPr>
        </p:nvSpPr>
        <p:spPr/>
        <p:txBody>
          <a:bodyPr/>
          <a:lstStyle/>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i="1" dirty="0" smtClean="0"/>
              <a:t>Contenuti del progett</a:t>
            </a:r>
            <a:r>
              <a:rPr lang="it-IT" dirty="0" smtClean="0"/>
              <a:t>o</a:t>
            </a:r>
            <a:endParaRPr lang="it-IT" dirty="0"/>
          </a:p>
        </p:txBody>
      </p:sp>
      <p:sp>
        <p:nvSpPr>
          <p:cNvPr id="3" name="Segnaposto contenuto 2"/>
          <p:cNvSpPr>
            <a:spLocks noGrp="1"/>
          </p:cNvSpPr>
          <p:nvPr>
            <p:ph idx="1"/>
          </p:nvPr>
        </p:nvSpPr>
        <p:spPr/>
        <p:txBody>
          <a:bodyPr>
            <a:normAutofit fontScale="77500" lnSpcReduction="20000"/>
          </a:bodyPr>
          <a:lstStyle/>
          <a:p>
            <a:r>
              <a:rPr lang="it-IT" i="1" dirty="0" smtClean="0"/>
              <a:t>Il Progetto </a:t>
            </a:r>
            <a:r>
              <a:rPr lang="it-IT" i="1" dirty="0" err="1" smtClean="0"/>
              <a:t>Erasmus+</a:t>
            </a:r>
            <a:r>
              <a:rPr lang="it-IT" i="1" dirty="0" smtClean="0"/>
              <a:t> EST intende orientare le organizzazioni di volontariato dei Paesi partner sul sostegno delle giovani generazioni che entrano nel mondo del lavoro con il coinvolgimento di professionisti Senior.</a:t>
            </a:r>
            <a:br>
              <a:rPr lang="it-IT" i="1" dirty="0" smtClean="0"/>
            </a:br>
            <a:r>
              <a:rPr lang="it-IT" i="1" dirty="0" smtClean="0"/>
              <a:t>Le azioni di questo programma sono basate sull’intesa/rete  tra le associazioni di volontariato Senior nei Paesi dell'Europa Occidentale, Centrale e Orientale  per promuovere il concetto di "invecchiamento attivo", a favore delle giovani generazioni.</a:t>
            </a:r>
            <a:br>
              <a:rPr lang="it-IT" i="1" dirty="0" smtClean="0"/>
            </a:br>
            <a:r>
              <a:rPr lang="it-IT" i="1" dirty="0" smtClean="0"/>
              <a:t>Le associazioni coinvolte sono quelle di  </a:t>
            </a:r>
            <a:r>
              <a:rPr lang="it-IT" b="1" i="1" dirty="0" smtClean="0"/>
              <a:t>Germania</a:t>
            </a:r>
            <a:r>
              <a:rPr lang="it-IT" i="1" dirty="0" smtClean="0"/>
              <a:t>, </a:t>
            </a:r>
            <a:r>
              <a:rPr lang="it-IT" b="1" i="1" dirty="0" smtClean="0"/>
              <a:t>Francia</a:t>
            </a:r>
            <a:r>
              <a:rPr lang="it-IT" i="1" dirty="0" smtClean="0"/>
              <a:t> e </a:t>
            </a:r>
            <a:r>
              <a:rPr lang="it-IT" b="1" i="1" dirty="0" smtClean="0"/>
              <a:t>Italia, </a:t>
            </a:r>
            <a:r>
              <a:rPr lang="it-IT" i="1" dirty="0" smtClean="0"/>
              <a:t>per trasferire le proprie esperienze e conoscenze alle nascenti associazioni in Paesi dell’Est europeo: </a:t>
            </a:r>
            <a:r>
              <a:rPr lang="it-IT" b="1" i="1" dirty="0" smtClean="0"/>
              <a:t>Ungheria e</a:t>
            </a:r>
            <a:r>
              <a:rPr lang="it-IT" i="1" dirty="0" smtClean="0"/>
              <a:t> </a:t>
            </a:r>
            <a:r>
              <a:rPr lang="it-IT" b="1" i="1" dirty="0" smtClean="0"/>
              <a:t>Polonia.</a:t>
            </a:r>
            <a:endParaRPr lang="it-IT" i="1" dirty="0" smtClean="0"/>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Obiettivi di EST</a:t>
            </a:r>
            <a:endParaRPr lang="it-IT" b="1" i="1" dirty="0"/>
          </a:p>
        </p:txBody>
      </p:sp>
      <p:sp>
        <p:nvSpPr>
          <p:cNvPr id="3" name="Segnaposto contenuto 2"/>
          <p:cNvSpPr>
            <a:spLocks noGrp="1"/>
          </p:cNvSpPr>
          <p:nvPr>
            <p:ph idx="1"/>
          </p:nvPr>
        </p:nvSpPr>
        <p:spPr/>
        <p:txBody>
          <a:bodyPr>
            <a:normAutofit fontScale="70000" lnSpcReduction="20000"/>
          </a:bodyPr>
          <a:lstStyle/>
          <a:p>
            <a:pPr lvl="0"/>
            <a:r>
              <a:rPr lang="it-IT" b="1" i="1" dirty="0" smtClean="0"/>
              <a:t>Trasferire dai Paesi dell’Ovest Europa ai Paesi dell’Est il concetto di “Invecchiamento attivo”,</a:t>
            </a:r>
            <a:r>
              <a:rPr lang="it-IT" i="1" dirty="0" smtClean="0"/>
              <a:t> finora poco presente in quei Paesi. Dopo la caduta del muro di Berlino,  le persone che vanno in pensione hanno ora  una più ricca esperienza professionale, rispetto al passato.  Possono apportare conoscenze e possono avere volontà di restare attivi. </a:t>
            </a:r>
          </a:p>
          <a:p>
            <a:pPr lvl="0"/>
            <a:r>
              <a:rPr lang="it-IT" b="1" i="1" dirty="0" smtClean="0"/>
              <a:t>Condividere le buone pratiche di volontariato </a:t>
            </a:r>
            <a:r>
              <a:rPr lang="it-IT" i="1" dirty="0" smtClean="0"/>
              <a:t>dei Paesi che già le stanno attuando, per lo sviluppo di nuove capacità Associative;</a:t>
            </a:r>
          </a:p>
          <a:p>
            <a:pPr lvl="0"/>
            <a:r>
              <a:rPr lang="it-IT" b="1" i="1" dirty="0" smtClean="0"/>
              <a:t>Sostenere i giovani che vogliono entrare nel mondo del lavoro </a:t>
            </a:r>
            <a:r>
              <a:rPr lang="it-IT" i="1" dirty="0" smtClean="0"/>
              <a:t>attraverso il coinvolgimento delle associazioni di Senior, con Soci esperti, reclutati secondo criteri da definire nel corso del progetto;</a:t>
            </a:r>
          </a:p>
          <a:p>
            <a:pPr lvl="0"/>
            <a:r>
              <a:rPr lang="it-IT" i="1" dirty="0" smtClean="0"/>
              <a:t>Sviluppare una base tecnica e culturale nel settore del </a:t>
            </a:r>
            <a:r>
              <a:rPr lang="it-IT" i="1" dirty="0" err="1" smtClean="0"/>
              <a:t>mentoring</a:t>
            </a:r>
            <a:r>
              <a:rPr lang="it-IT" i="1" dirty="0" smtClean="0"/>
              <a:t>  e tutoring, per assistere i giovani, anche creando una rete tra le associazioni di tutta Europa.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Cosa è stato fatto finora</a:t>
            </a:r>
            <a:endParaRPr lang="it-IT" b="1" i="1" dirty="0"/>
          </a:p>
        </p:txBody>
      </p:sp>
      <p:sp>
        <p:nvSpPr>
          <p:cNvPr id="3" name="Segnaposto contenuto 2"/>
          <p:cNvSpPr>
            <a:spLocks noGrp="1"/>
          </p:cNvSpPr>
          <p:nvPr>
            <p:ph idx="1"/>
          </p:nvPr>
        </p:nvSpPr>
        <p:spPr/>
        <p:txBody>
          <a:bodyPr>
            <a:normAutofit fontScale="92500"/>
          </a:bodyPr>
          <a:lstStyle/>
          <a:p>
            <a:r>
              <a:rPr lang="it-IT" b="1" i="1" dirty="0" smtClean="0"/>
              <a:t>Torino, 7-9 Giugno 2022:</a:t>
            </a:r>
            <a:r>
              <a:rPr lang="it-IT" i="1" dirty="0" smtClean="0"/>
              <a:t> incontro di conoscenza tra le Associazioni e definizione degli obiettivi</a:t>
            </a:r>
            <a:r>
              <a:rPr lang="it-IT" dirty="0" smtClean="0"/>
              <a:t>;</a:t>
            </a:r>
          </a:p>
          <a:p>
            <a:r>
              <a:rPr lang="it-IT" b="1" i="1" dirty="0" smtClean="0"/>
              <a:t>Bonn, 13-15 dicembre 2022</a:t>
            </a:r>
            <a:r>
              <a:rPr lang="it-IT" dirty="0" smtClean="0"/>
              <a:t>: </a:t>
            </a:r>
            <a:r>
              <a:rPr lang="it-IT" i="1" dirty="0" smtClean="0"/>
              <a:t>presentazione delle azioni in atto in Francia (ORA) e Germania (VERA) verso gli obiettivi e scambio di possibili iniziative delle Associazioni. Confronto tra le Associazioni</a:t>
            </a:r>
            <a:r>
              <a:rPr lang="it-IT" i="1" dirty="0" smtClean="0"/>
              <a:t>.</a:t>
            </a:r>
          </a:p>
          <a:p>
            <a:r>
              <a:rPr lang="it-IT" i="1" dirty="0" smtClean="0"/>
              <a:t>Frequenti e periodici </a:t>
            </a:r>
            <a:r>
              <a:rPr lang="it-IT" b="1" i="1" dirty="0" smtClean="0"/>
              <a:t>scambi di esperienze </a:t>
            </a:r>
            <a:r>
              <a:rPr lang="it-IT" i="1" dirty="0" smtClean="0"/>
              <a:t>e valutazioni sono attuate in continuo da remoto tra OTECI e le Associazioni.</a:t>
            </a:r>
            <a:endParaRPr lang="it-IT" i="1" dirty="0" smtClean="0"/>
          </a:p>
          <a:p>
            <a:endParaRPr lang="it-IT" i="1" dirty="0" smtClean="0"/>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Quali impegni per VSP ?</a:t>
            </a:r>
            <a:endParaRPr lang="it-IT" b="1" i="1" dirty="0"/>
          </a:p>
        </p:txBody>
      </p:sp>
      <p:sp>
        <p:nvSpPr>
          <p:cNvPr id="3" name="Segnaposto contenuto 2"/>
          <p:cNvSpPr>
            <a:spLocks noGrp="1"/>
          </p:cNvSpPr>
          <p:nvPr>
            <p:ph idx="1"/>
          </p:nvPr>
        </p:nvSpPr>
        <p:spPr/>
        <p:txBody>
          <a:bodyPr>
            <a:normAutofit fontScale="92500" lnSpcReduction="10000"/>
          </a:bodyPr>
          <a:lstStyle/>
          <a:p>
            <a:pPr lvl="0">
              <a:buNone/>
            </a:pPr>
            <a:r>
              <a:rPr lang="it-IT" i="1" dirty="0" smtClean="0"/>
              <a:t>    Siamo impegnati ad attuare un lavoro di“reclutamento” di nuovi soci seniores che, a loro volta, dovranno attuare quel trasferimento di esperienza a persone in difficoltà per sostenerli nell’ingresso nel mondo sociale e del lavoro. </a:t>
            </a:r>
            <a:r>
              <a:rPr lang="it-IT" b="1" i="1" dirty="0" smtClean="0"/>
              <a:t>Dobbiamo quindi individuare soci disponibili e nuovi soci a questo fine. Si dovranno poi selezionare le persone in difficoltà, da guidare secondo quanto illustrato da SES (Germania) e OTECI (Francia) a Bonn.</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I prossimi passi</a:t>
            </a:r>
            <a:endParaRPr lang="it-IT" b="1" i="1" dirty="0"/>
          </a:p>
        </p:txBody>
      </p:sp>
      <p:sp>
        <p:nvSpPr>
          <p:cNvPr id="3" name="Segnaposto contenuto 2"/>
          <p:cNvSpPr>
            <a:spLocks noGrp="1"/>
          </p:cNvSpPr>
          <p:nvPr>
            <p:ph idx="1"/>
          </p:nvPr>
        </p:nvSpPr>
        <p:spPr/>
        <p:txBody>
          <a:bodyPr>
            <a:normAutofit fontScale="92500" lnSpcReduction="10000"/>
          </a:bodyPr>
          <a:lstStyle/>
          <a:p>
            <a:pPr lvl="0">
              <a:buNone/>
            </a:pPr>
            <a:r>
              <a:rPr lang="it-IT" i="1" dirty="0" smtClean="0"/>
              <a:t>E’ previsto un nuovo incontro/confronto a </a:t>
            </a:r>
            <a:r>
              <a:rPr lang="it-IT" b="1" i="1" dirty="0" smtClean="0"/>
              <a:t>Lione</a:t>
            </a:r>
            <a:r>
              <a:rPr lang="it-IT" i="1" dirty="0" smtClean="0"/>
              <a:t> (23-25 maggio 2023). In quella sede, dovremo presentare i primi passi compiuti e riceveremo da OTECI una presentazione di ciò che si sta facendo in Francia in questo campo. A novembre 2023 è previsto un incontro finale delle Associazioni a </a:t>
            </a:r>
            <a:r>
              <a:rPr lang="it-IT" b="1" i="1" dirty="0" smtClean="0"/>
              <a:t>Budapest</a:t>
            </a:r>
            <a:r>
              <a:rPr lang="it-IT" i="1" dirty="0" smtClean="0"/>
              <a:t> per lo scambio di attività a risultati. </a:t>
            </a:r>
          </a:p>
          <a:p>
            <a:pPr lvl="0">
              <a:buNone/>
            </a:pPr>
            <a:r>
              <a:rPr lang="it-IT" i="1" dirty="0" smtClean="0"/>
              <a:t>E’ inoltre prevista una </a:t>
            </a:r>
            <a:r>
              <a:rPr lang="it-IT" b="1" i="1" dirty="0" smtClean="0"/>
              <a:t>azione di diffusione delle</a:t>
            </a:r>
            <a:r>
              <a:rPr lang="it-IT" i="1" dirty="0" smtClean="0"/>
              <a:t> esperienze, anche a livello governativo, con </a:t>
            </a:r>
            <a:r>
              <a:rPr lang="it-IT" i="1" smtClean="0"/>
              <a:t>mezzi adeguati.</a:t>
            </a:r>
            <a:endParaRPr lang="it-IT" dirty="0" smtClean="0"/>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I tempi</a:t>
            </a:r>
            <a:endParaRPr lang="it-IT" b="1" i="1" dirty="0"/>
          </a:p>
        </p:txBody>
      </p:sp>
      <p:sp>
        <p:nvSpPr>
          <p:cNvPr id="3" name="Segnaposto contenuto 2"/>
          <p:cNvSpPr>
            <a:spLocks noGrp="1"/>
          </p:cNvSpPr>
          <p:nvPr>
            <p:ph idx="1"/>
          </p:nvPr>
        </p:nvSpPr>
        <p:spPr/>
        <p:txBody>
          <a:bodyPr>
            <a:normAutofit fontScale="92500"/>
          </a:bodyPr>
          <a:lstStyle/>
          <a:p>
            <a:pPr lvl="0">
              <a:buNone/>
            </a:pPr>
            <a:r>
              <a:rPr lang="it-IT" i="1" dirty="0" smtClean="0"/>
              <a:t>Il bando ha una sua scadenza a </a:t>
            </a:r>
            <a:r>
              <a:rPr lang="it-IT" b="1" i="1" dirty="0" smtClean="0"/>
              <a:t>fine anno 2023</a:t>
            </a:r>
            <a:r>
              <a:rPr lang="it-IT" i="1" dirty="0" smtClean="0"/>
              <a:t>, entro cui ogni Associazione presenterà i risultati conseguiti verso gli obiettivi. E’ prevista una </a:t>
            </a:r>
            <a:r>
              <a:rPr lang="it-IT" b="1" i="1" dirty="0" smtClean="0"/>
              <a:t>azione di diffusione che darà continuità</a:t>
            </a:r>
            <a:r>
              <a:rPr lang="it-IT" i="1" dirty="0" smtClean="0"/>
              <a:t> a quanto fatto, al di là dei tempi del bando che resterà così un riferimento per successivi sviluppi.</a:t>
            </a:r>
          </a:p>
          <a:p>
            <a:pPr>
              <a:buNone/>
            </a:pPr>
            <a:r>
              <a:rPr lang="it-IT" i="1" dirty="0" smtClean="0"/>
              <a:t>Per la data prevista sarà importante </a:t>
            </a:r>
            <a:r>
              <a:rPr lang="it-IT" b="1" i="1" dirty="0" smtClean="0"/>
              <a:t>aver “avviato la macchina</a:t>
            </a:r>
            <a:r>
              <a:rPr lang="it-IT" i="1" dirty="0" smtClean="0"/>
              <a:t>”, che potrà poi seguire in continuità di obiettivi, prolungando il suo effetto positivo.</a:t>
            </a:r>
            <a:endParaRPr lang="it-IT" i="1"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515</Words>
  <PresentationFormat>Presentazione su schermo (4:3)</PresentationFormat>
  <Paragraphs>20</Paragraphs>
  <Slides>7</Slides>
  <Notes>0</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Tema di Office</vt:lpstr>
      <vt:lpstr>Sintesi del progetto EST ad aprile 2023</vt:lpstr>
      <vt:lpstr>Contenuti del progetto</vt:lpstr>
      <vt:lpstr>Obiettivi di EST</vt:lpstr>
      <vt:lpstr>Cosa è stato fatto finora</vt:lpstr>
      <vt:lpstr>Quali impegni per VSP ?</vt:lpstr>
      <vt:lpstr>I prossimi passi</vt:lpstr>
      <vt:lpstr>I tempi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Sintesi del progetto EST ad aprile 2023</dc:title>
  <dc:creator>admin</dc:creator>
  <cp:lastModifiedBy>admin</cp:lastModifiedBy>
  <cp:revision>7</cp:revision>
  <dcterms:created xsi:type="dcterms:W3CDTF">2023-04-17T07:32:55Z</dcterms:created>
  <dcterms:modified xsi:type="dcterms:W3CDTF">2023-04-17T17:17:10Z</dcterms:modified>
</cp:coreProperties>
</file>