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4" r:id="rId6"/>
    <p:sldId id="308" r:id="rId7"/>
    <p:sldId id="311" r:id="rId8"/>
    <p:sldId id="281" r:id="rId9"/>
    <p:sldId id="273" r:id="rId10"/>
    <p:sldId id="274" r:id="rId11"/>
    <p:sldId id="279" r:id="rId12"/>
    <p:sldId id="280" r:id="rId13"/>
    <p:sldId id="284" r:id="rId14"/>
    <p:sldId id="288" r:id="rId15"/>
    <p:sldId id="289" r:id="rId16"/>
    <p:sldId id="290" r:id="rId17"/>
    <p:sldId id="294" r:id="rId18"/>
    <p:sldId id="295" r:id="rId19"/>
    <p:sldId id="298" r:id="rId20"/>
    <p:sldId id="297" r:id="rId21"/>
    <p:sldId id="303" r:id="rId22"/>
    <p:sldId id="306" r:id="rId23"/>
    <p:sldId id="304" r:id="rId24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26"/>
      <p:bold r:id="rId27"/>
      <p:italic r:id="rId28"/>
    </p:embeddedFont>
    <p:embeddedFont>
      <p:font typeface="Libre Franklin Medium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ibre Franklin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jPpLH9/586B5MnFwKr1HfQo3v6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71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RCHIVIO\ATTUALE\Volontariato-Hobby\VSP\Gestione%20Soci%20Quote%20associative\AAnagrafica%20Soci_%20in%20progr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06222550195744"/>
          <c:y val="0.26974398004620315"/>
          <c:w val="0.38974250057842708"/>
          <c:h val="0.63266420829050474"/>
        </c:manualLayout>
      </c:layout>
      <c:pieChart>
        <c:varyColors val="1"/>
        <c:ser>
          <c:idx val="0"/>
          <c:order val="0"/>
          <c:tx>
            <c:strRef>
              <c:f>Sintesi!$C$427:$C$429</c:f>
              <c:strCache>
                <c:ptCount val="1"/>
                <c:pt idx="0">
                  <c:v>16 16 4</c:v>
                </c:pt>
              </c:strCache>
            </c:strRef>
          </c:tx>
          <c:val>
            <c:numRef>
              <c:f>Sintesi!$C$427:$C$429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F0-4C79-A849-A91751EA039D}"/>
            </c:ext>
          </c:extLst>
        </c:ser>
        <c:ser>
          <c:idx val="1"/>
          <c:order val="1"/>
          <c:tx>
            <c:strRef>
              <c:f>Sintesi!$D$427:$D$429</c:f>
              <c:strCache>
                <c:ptCount val="1"/>
                <c:pt idx="0">
                  <c:v>46% 46% 11%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F0-4C79-A849-A91751EA039D}"/>
            </c:ext>
          </c:extLst>
        </c:ser>
        <c:ser>
          <c:idx val="2"/>
          <c:order val="2"/>
          <c:tx>
            <c:strRef>
              <c:f>Sintesi!$B$427:$B$429</c:f>
              <c:strCache>
                <c:ptCount val="1"/>
                <c:pt idx="0">
                  <c:v>A 60-70 B 71-80 C &gt;81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F0-4C79-A849-A91751EA0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0.37708</cdr:x>
      <cdr:y>0.59028</cdr:y>
    </cdr:from>
    <cdr:to>
      <cdr:x>0.57708</cdr:x>
      <cdr:y>0.92361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724025" y="16192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0.32538</cdr:x>
      <cdr:y>0.59722</cdr:y>
    </cdr:from>
    <cdr:to>
      <cdr:x>0.44252</cdr:x>
      <cdr:y>0.74306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1428751" y="1638301"/>
          <a:ext cx="514349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600" b="1" dirty="0"/>
            <a:t>44%</a:t>
          </a:r>
        </a:p>
      </cdr:txBody>
    </cdr:sp>
  </cdr:relSizeAnchor>
  <cdr:relSizeAnchor xmlns:cdr="http://schemas.openxmlformats.org/drawingml/2006/chartDrawing">
    <cdr:from>
      <cdr:x>0.46042</cdr:x>
      <cdr:y>0.29514</cdr:y>
    </cdr:from>
    <cdr:to>
      <cdr:x>0.66042</cdr:x>
      <cdr:y>0.62847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2105025" y="809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0.37615</cdr:x>
      <cdr:y>0.26389</cdr:y>
    </cdr:from>
    <cdr:to>
      <cdr:x>0.45323</cdr:x>
      <cdr:y>0.3993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2952328" y="1368152"/>
          <a:ext cx="604991" cy="702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600" b="1" dirty="0"/>
            <a:t>12%</a:t>
          </a:r>
        </a:p>
      </cdr:txBody>
    </cdr:sp>
  </cdr:relSizeAnchor>
  <cdr:relSizeAnchor xmlns:cdr="http://schemas.openxmlformats.org/drawingml/2006/chartDrawing">
    <cdr:from>
      <cdr:x>0.76042</cdr:x>
      <cdr:y>0.28472</cdr:y>
    </cdr:from>
    <cdr:to>
      <cdr:x>0.96042</cdr:x>
      <cdr:y>0.61806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3476625" y="781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0.78812</cdr:x>
      <cdr:y>0.2882</cdr:y>
    </cdr:from>
    <cdr:to>
      <cdr:x>0.98812</cdr:x>
      <cdr:y>0.38543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5256584" y="1080120"/>
          <a:ext cx="1333951" cy="364405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600" b="1" dirty="0"/>
            <a:t>60 - 70 </a:t>
          </a:r>
          <a:endParaRPr lang="it-IT" sz="1600" b="1" baseline="0" dirty="0"/>
        </a:p>
        <a:p xmlns:a="http://schemas.openxmlformats.org/drawingml/2006/main">
          <a:endParaRPr lang="it-IT" sz="1100" baseline="0" dirty="0"/>
        </a:p>
      </cdr:txBody>
    </cdr:sp>
  </cdr:relSizeAnchor>
  <cdr:relSizeAnchor xmlns:cdr="http://schemas.openxmlformats.org/drawingml/2006/chartDrawing">
    <cdr:from>
      <cdr:x>0.79176</cdr:x>
      <cdr:y>0.67708</cdr:y>
    </cdr:from>
    <cdr:to>
      <cdr:x>1</cdr:x>
      <cdr:y>0.76042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3476625" y="1857375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0.78735</cdr:x>
      <cdr:y>0.50868</cdr:y>
    </cdr:from>
    <cdr:to>
      <cdr:x>0.98956</cdr:x>
      <cdr:y>0.60243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6179804" y="2637293"/>
          <a:ext cx="1587156" cy="4860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600" b="1" dirty="0"/>
            <a:t>71 - 80  </a:t>
          </a:r>
        </a:p>
      </cdr:txBody>
    </cdr:sp>
  </cdr:relSizeAnchor>
  <cdr:relSizeAnchor xmlns:cdr="http://schemas.openxmlformats.org/drawingml/2006/chartDrawing">
    <cdr:from>
      <cdr:x>0.79059</cdr:x>
      <cdr:y>0.66832</cdr:y>
    </cdr:from>
    <cdr:to>
      <cdr:x>0.97931</cdr:x>
      <cdr:y>0.75859</cdr:y>
    </cdr:to>
    <cdr:sp macro="" textlink="">
      <cdr:nvSpPr>
        <cdr:cNvPr id="10" name="CasellaDiTesto 9"/>
        <cdr:cNvSpPr txBox="1"/>
      </cdr:nvSpPr>
      <cdr:spPr>
        <a:xfrm xmlns:a="http://schemas.openxmlformats.org/drawingml/2006/main">
          <a:off x="6205263" y="3464947"/>
          <a:ext cx="1481239" cy="468012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600" b="1" dirty="0"/>
            <a:t>&gt; 81  </a:t>
          </a:r>
        </a:p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0.21041</cdr:x>
      <cdr:y>0.03125</cdr:y>
    </cdr:from>
    <cdr:to>
      <cdr:x>0.41866</cdr:x>
      <cdr:y>0.36458</cdr:y>
    </cdr:to>
    <cdr:sp macro="" textlink="">
      <cdr:nvSpPr>
        <cdr:cNvPr id="11" name="CasellaDiTesto 10"/>
        <cdr:cNvSpPr txBox="1"/>
      </cdr:nvSpPr>
      <cdr:spPr>
        <a:xfrm xmlns:a="http://schemas.openxmlformats.org/drawingml/2006/main">
          <a:off x="923925" y="857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0.20932</cdr:x>
      <cdr:y>0.05903</cdr:y>
    </cdr:from>
    <cdr:to>
      <cdr:x>0.79068</cdr:x>
      <cdr:y>0.16319</cdr:y>
    </cdr:to>
    <cdr:sp macro="" textlink="">
      <cdr:nvSpPr>
        <cdr:cNvPr id="12" name="CasellaDiTesto 11"/>
        <cdr:cNvSpPr txBox="1"/>
      </cdr:nvSpPr>
      <cdr:spPr>
        <a:xfrm xmlns:a="http://schemas.openxmlformats.org/drawingml/2006/main">
          <a:off x="1642965" y="306051"/>
          <a:ext cx="4562942" cy="54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800" b="1" dirty="0" smtClean="0">
            <a:latin typeface="Garamond" panose="02020404030301010803" pitchFamily="18" charset="0"/>
          </a:endParaRPr>
        </a:p>
        <a:p xmlns:a="http://schemas.openxmlformats.org/drawingml/2006/main">
          <a:endParaRPr lang="it-IT" sz="1800" b="1" dirty="0">
            <a:latin typeface="Garamond" panose="02020404030301010803" pitchFamily="18" charset="0"/>
          </a:endParaRPr>
        </a:p>
        <a:p xmlns:a="http://schemas.openxmlformats.org/drawingml/2006/main">
          <a:r>
            <a:rPr lang="it-IT" sz="1800" b="1" dirty="0" smtClean="0">
              <a:latin typeface="Garamond" panose="02020404030301010803" pitchFamily="18" charset="0"/>
            </a:rPr>
            <a:t>DISTRIBUZIONE </a:t>
          </a:r>
          <a:r>
            <a:rPr lang="it-IT" sz="1800" b="1" dirty="0">
              <a:latin typeface="Garamond" panose="02020404030301010803" pitchFamily="18" charset="0"/>
            </a:rPr>
            <a:t>ANAGRAFICA SOCI</a:t>
          </a:r>
        </a:p>
        <a:p xmlns:a="http://schemas.openxmlformats.org/drawingml/2006/main">
          <a:endParaRPr lang="it-IT" sz="1600" b="1" dirty="0"/>
        </a:p>
      </cdr:txBody>
    </cdr:sp>
  </cdr:relSizeAnchor>
  <cdr:relSizeAnchor xmlns:cdr="http://schemas.openxmlformats.org/drawingml/2006/chartDrawing">
    <cdr:from>
      <cdr:x>0.5343</cdr:x>
      <cdr:y>0.47917</cdr:y>
    </cdr:from>
    <cdr:to>
      <cdr:x>0.73389</cdr:x>
      <cdr:y>0.8125</cdr:y>
    </cdr:to>
    <cdr:sp macro="" textlink="">
      <cdr:nvSpPr>
        <cdr:cNvPr id="14" name="CasellaDiTesto 13"/>
        <cdr:cNvSpPr txBox="1"/>
      </cdr:nvSpPr>
      <cdr:spPr>
        <a:xfrm xmlns:a="http://schemas.openxmlformats.org/drawingml/2006/main">
          <a:off x="2447925" y="13144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0.5447</cdr:x>
      <cdr:y>0.44792</cdr:y>
    </cdr:from>
    <cdr:to>
      <cdr:x>0.65904</cdr:x>
      <cdr:y>0.59722</cdr:y>
    </cdr:to>
    <cdr:sp macro="" textlink="">
      <cdr:nvSpPr>
        <cdr:cNvPr id="15" name="CasellaDiTesto 14"/>
        <cdr:cNvSpPr txBox="1"/>
      </cdr:nvSpPr>
      <cdr:spPr>
        <a:xfrm xmlns:a="http://schemas.openxmlformats.org/drawingml/2006/main">
          <a:off x="2495550" y="1228725"/>
          <a:ext cx="52387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0.5738</cdr:x>
      <cdr:y>0.49306</cdr:y>
    </cdr:from>
    <cdr:to>
      <cdr:x>0.77339</cdr:x>
      <cdr:y>0.82639</cdr:y>
    </cdr:to>
    <cdr:sp macro="" textlink="">
      <cdr:nvSpPr>
        <cdr:cNvPr id="16" name="CasellaDiTesto 15"/>
        <cdr:cNvSpPr txBox="1"/>
      </cdr:nvSpPr>
      <cdr:spPr>
        <a:xfrm xmlns:a="http://schemas.openxmlformats.org/drawingml/2006/main">
          <a:off x="2628900" y="1352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0.50936</cdr:x>
      <cdr:y>0.46875</cdr:y>
    </cdr:from>
    <cdr:to>
      <cdr:x>0.70894</cdr:x>
      <cdr:y>0.80208</cdr:y>
    </cdr:to>
    <cdr:sp macro="" textlink="">
      <cdr:nvSpPr>
        <cdr:cNvPr id="17" name="CasellaDiTesto 16"/>
        <cdr:cNvSpPr txBox="1"/>
      </cdr:nvSpPr>
      <cdr:spPr>
        <a:xfrm xmlns:a="http://schemas.openxmlformats.org/drawingml/2006/main">
          <a:off x="2333625" y="12858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600" b="1" dirty="0"/>
            <a:t>44%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3737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811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4190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4424d3eb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124424d3eb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29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7024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297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180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083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30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150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816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93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9209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946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24badcd69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124badcd69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6152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24badcd69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124badcd69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4881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860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4b36baaee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24b36baaee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59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4b36baaee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4b36baaee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53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4b36baaee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24b36baaee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480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EB17DCB-C49D-43C7-BCF4-D0745D651E36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06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EB17DCB-C49D-43C7-BCF4-D0745D651E36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71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3926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4b36baae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24b36baa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146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0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14;p30"/>
          <p:cNvSpPr/>
          <p:nvPr/>
        </p:nvSpPr>
        <p:spPr>
          <a:xfrm>
            <a:off x="-2380" y="-925"/>
            <a:ext cx="9146380" cy="6858925"/>
          </a:xfrm>
          <a:custGeom>
            <a:avLst/>
            <a:gdLst/>
            <a:ahLst/>
            <a:cxnLst/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" name="Google Shape;15;p30"/>
          <p:cNvSpPr txBox="1">
            <a:spLocks noGrp="1"/>
          </p:cNvSpPr>
          <p:nvPr>
            <p:ph type="ctrTitle"/>
          </p:nvPr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ubTitle" idx="1"/>
          </p:nvPr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rm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9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body" idx="1"/>
          </p:nvPr>
        </p:nvSpPr>
        <p:spPr>
          <a:xfrm rot="5400000">
            <a:off x="2793506" y="-869917"/>
            <a:ext cx="3579849" cy="752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0"/>
          <p:cNvSpPr txBox="1">
            <a:spLocks noGrp="1"/>
          </p:cNvSpPr>
          <p:nvPr>
            <p:ph type="title"/>
          </p:nvPr>
        </p:nvSpPr>
        <p:spPr>
          <a:xfrm rot="5400000">
            <a:off x="5318919" y="1585120"/>
            <a:ext cx="46783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body" idx="1"/>
          </p:nvPr>
        </p:nvSpPr>
        <p:spPr>
          <a:xfrm rot="5400000">
            <a:off x="1127919" y="-396080"/>
            <a:ext cx="46783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0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p34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4749552" y="2618912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spcBef>
                <a:spcPts val="3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2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/>
          <p:nvPr/>
        </p:nvSpPr>
        <p:spPr>
          <a:xfrm>
            <a:off x="-2380" y="-925"/>
            <a:ext cx="9146380" cy="6858925"/>
          </a:xfrm>
          <a:custGeom>
            <a:avLst/>
            <a:gdLst/>
            <a:ahLst/>
            <a:cxnLst/>
            <a:rect l="l" t="t" r="r" b="b"/>
            <a:pathLst>
              <a:path w="3352800" h="2002901" extrusionOk="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" name="Google Shape;45;p35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 rot="-2460000">
            <a:off x="819399" y="1726737"/>
            <a:ext cx="5650992" cy="120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1"/>
          </p:nvPr>
        </p:nvSpPr>
        <p:spPr>
          <a:xfrm rot="-2460000">
            <a:off x="1216152" y="2468304"/>
            <a:ext cx="6510528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>
            <a:spLocks noGrp="1"/>
          </p:cNvSpPr>
          <p:nvPr>
            <p:ph type="body" idx="1"/>
          </p:nvPr>
        </p:nvSpPr>
        <p:spPr>
          <a:xfrm>
            <a:off x="822960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2"/>
          </p:nvPr>
        </p:nvSpPr>
        <p:spPr>
          <a:xfrm>
            <a:off x="4700016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819150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3"/>
          </p:nvPr>
        </p:nvSpPr>
        <p:spPr>
          <a:xfrm>
            <a:off x="4700016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4"/>
          </p:nvPr>
        </p:nvSpPr>
        <p:spPr>
          <a:xfrm>
            <a:off x="4700016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>
            <a:spLocks noGrp="1"/>
          </p:cNvSpPr>
          <p:nvPr>
            <p:ph type="pic" idx="2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</p:sp>
      <p:sp>
        <p:nvSpPr>
          <p:cNvPr id="69" name="Google Shape;69;p3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" name="Google Shape;70;p38"/>
          <p:cNvSpPr/>
          <p:nvPr/>
        </p:nvSpPr>
        <p:spPr>
          <a:xfrm>
            <a:off x="0" y="5048250"/>
            <a:ext cx="3571875" cy="1809750"/>
          </a:xfrm>
          <a:custGeom>
            <a:avLst/>
            <a:gdLst/>
            <a:ahLst/>
            <a:cxnLst/>
            <a:rect l="l" t="t" r="r" b="b"/>
            <a:pathLst>
              <a:path w="3571875" h="1809750" extrusionOk="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1" name="Google Shape;71;p38"/>
          <p:cNvSpPr txBox="1">
            <a:spLocks noGrp="1"/>
          </p:cNvSpPr>
          <p:nvPr>
            <p:ph type="title"/>
          </p:nvPr>
        </p:nvSpPr>
        <p:spPr>
          <a:xfrm rot="-2460000">
            <a:off x="671197" y="1717501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sz="2800" b="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body" idx="1"/>
          </p:nvPr>
        </p:nvSpPr>
        <p:spPr>
          <a:xfrm rot="-2460000">
            <a:off x="1143479" y="2180529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4862" y="5805264"/>
            <a:ext cx="3574257" cy="1052736"/>
          </a:xfrm>
          <a:custGeom>
            <a:avLst/>
            <a:gdLst/>
            <a:ahLst/>
            <a:cxnLst/>
            <a:rect l="l" t="t" r="r" b="b"/>
            <a:pathLst>
              <a:path w="3574257" h="1807368" extrusionOk="0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29"/>
          <p:cNvSpPr/>
          <p:nvPr/>
        </p:nvSpPr>
        <p:spPr>
          <a:xfrm>
            <a:off x="-2380" y="5805264"/>
            <a:ext cx="9146380" cy="1052737"/>
          </a:xfrm>
          <a:custGeom>
            <a:avLst/>
            <a:gdLst/>
            <a:ahLst/>
            <a:cxnLst/>
            <a:rect l="l" t="t" r="r" b="b"/>
            <a:pathLst>
              <a:path w="3352800" h="527584" extrusionOk="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29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ft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buNone/>
              <a:defRPr sz="16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vsp@vspodv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unv.or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0.jpg"/><Relationship Id="rId18" Type="http://schemas.openxmlformats.org/officeDocument/2006/relationships/image" Target="../media/image14.png"/><Relationship Id="rId26" Type="http://schemas.openxmlformats.org/officeDocument/2006/relationships/hyperlink" Target="https://www.50plus.gr/en/" TargetMode="External"/><Relationship Id="rId3" Type="http://schemas.openxmlformats.org/officeDocument/2006/relationships/hyperlink" Target="https://oteci.asso.fr/accueil/qui-sommes-nous/" TargetMode="External"/><Relationship Id="rId21" Type="http://schemas.openxmlformats.org/officeDocument/2006/relationships/image" Target="../media/image16.jpg"/><Relationship Id="rId7" Type="http://schemas.openxmlformats.org/officeDocument/2006/relationships/image" Target="../media/image6.png"/><Relationship Id="rId12" Type="http://schemas.openxmlformats.org/officeDocument/2006/relationships/hyperlink" Target="https://www.tettrekeszklub.hu/" TargetMode="External"/><Relationship Id="rId17" Type="http://schemas.openxmlformats.org/officeDocument/2006/relationships/hyperlink" Target="http://auleda.org.al/new/" TargetMode="External"/><Relationship Id="rId25" Type="http://schemas.openxmlformats.org/officeDocument/2006/relationships/image" Target="../media/image19.jpg"/><Relationship Id="rId3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.jpg"/><Relationship Id="rId20" Type="http://schemas.openxmlformats.org/officeDocument/2006/relationships/hyperlink" Target="https://www.smart.hr/" TargetMode="Externa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24" Type="http://schemas.openxmlformats.org/officeDocument/2006/relationships/image" Target="../media/image18.jpg"/><Relationship Id="rId32" Type="http://schemas.openxmlformats.org/officeDocument/2006/relationships/image" Target="../media/image23.png"/><Relationship Id="rId5" Type="http://schemas.openxmlformats.org/officeDocument/2006/relationships/hyperlink" Target="https://www.ses-bonn.de/en/startseite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17.jpg"/><Relationship Id="rId28" Type="http://schemas.openxmlformats.org/officeDocument/2006/relationships/hyperlink" Target="https://znanie-bg.org/" TargetMode="External"/><Relationship Id="rId10" Type="http://schemas.openxmlformats.org/officeDocument/2006/relationships/image" Target="../media/image8.jpg"/><Relationship Id="rId19" Type="http://schemas.openxmlformats.org/officeDocument/2006/relationships/image" Target="../media/image15.jpg"/><Relationship Id="rId31" Type="http://schemas.openxmlformats.org/officeDocument/2006/relationships/hyperlink" Target="http://www.oka.hu/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wolontariat.waw.pl/" TargetMode="External"/><Relationship Id="rId14" Type="http://schemas.openxmlformats.org/officeDocument/2006/relationships/image" Target="../media/image11.jpg"/><Relationship Id="rId22" Type="http://schemas.openxmlformats.org/officeDocument/2006/relationships/hyperlink" Target="https://www.ceses.net/" TargetMode="External"/><Relationship Id="rId27" Type="http://schemas.openxmlformats.org/officeDocument/2006/relationships/image" Target="../media/image20.png"/><Relationship Id="rId30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ts val="3200"/>
              <a:buFont typeface="Arial"/>
              <a:buNone/>
            </a:pPr>
            <a:r>
              <a:rPr lang="it-IT" b="1" dirty="0">
                <a:solidFill>
                  <a:srgbClr val="03506C"/>
                </a:solidFill>
                <a:latin typeface="Arial"/>
                <a:ea typeface="Arial"/>
                <a:cs typeface="Arial"/>
                <a:sym typeface="Arial"/>
              </a:rPr>
              <a:t>VSP ODV</a:t>
            </a:r>
            <a:endParaRPr b="1" dirty="0">
              <a:solidFill>
                <a:srgbClr val="0350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96A1B"/>
              </a:buClr>
              <a:buSzPts val="1400"/>
              <a:buNone/>
            </a:pPr>
            <a:r>
              <a:rPr lang="it-IT" b="1" dirty="0">
                <a:solidFill>
                  <a:srgbClr val="F96A1B"/>
                </a:solidFill>
                <a:latin typeface="Arial"/>
                <a:ea typeface="Arial"/>
                <a:cs typeface="Arial"/>
                <a:sym typeface="Arial"/>
              </a:rPr>
              <a:t>VOLONTARI SENIOR PROFESSIONALI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3050275" y="4653125"/>
            <a:ext cx="58344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i="0" u="none" strike="noStrike" cap="none" dirty="0">
                <a:solidFill>
                  <a:srgbClr val="F2F2F2"/>
                </a:solidFill>
                <a:latin typeface="Garamond" panose="02020404030301010803" pitchFamily="18" charset="0"/>
                <a:ea typeface="Libre Franklin"/>
                <a:cs typeface="Libre Franklin"/>
                <a:sym typeface="Libre Franklin"/>
              </a:rPr>
              <a:t>ASSEMBLEA</a:t>
            </a:r>
            <a:endParaRPr sz="4000" b="1" dirty="0">
              <a:solidFill>
                <a:srgbClr val="F2F2F2"/>
              </a:solidFill>
              <a:latin typeface="Garamond" panose="02020404030301010803" pitchFamily="18" charset="0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rgbClr val="F2F2F2"/>
                </a:solidFill>
                <a:latin typeface="Garamond" panose="02020404030301010803" pitchFamily="18" charset="0"/>
                <a:ea typeface="Libre Franklin"/>
                <a:cs typeface="Libre Franklin"/>
                <a:sym typeface="Libre Franklin"/>
              </a:rPr>
              <a:t>ANNUALE </a:t>
            </a:r>
            <a:r>
              <a:rPr lang="it-IT" sz="4000" b="1" i="0" u="none" strike="noStrike" cap="none" dirty="0">
                <a:solidFill>
                  <a:srgbClr val="F2F2F2"/>
                </a:solidFill>
                <a:latin typeface="Garamond" panose="02020404030301010803" pitchFamily="18" charset="0"/>
                <a:ea typeface="Libre Franklin"/>
                <a:cs typeface="Libre Franklin"/>
                <a:sym typeface="Libre Franklin"/>
              </a:rPr>
              <a:t>VSP ODV</a:t>
            </a:r>
            <a:endParaRPr sz="4000" dirty="0">
              <a:latin typeface="Garamond" panose="02020404030301010803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i="0" u="none" strike="noStrike" cap="none" dirty="0">
                <a:solidFill>
                  <a:srgbClr val="F2F2F2"/>
                </a:solidFill>
                <a:latin typeface="Garamond" panose="02020404030301010803" pitchFamily="18" charset="0"/>
                <a:ea typeface="Libre Franklin"/>
                <a:cs typeface="Libre Franklin"/>
                <a:sym typeface="Libre Franklin"/>
              </a:rPr>
              <a:t>18 aprile 2023</a:t>
            </a:r>
            <a:endParaRPr sz="4000" dirty="0">
              <a:latin typeface="Garamond" panose="02020404030301010803" pitchFamily="18" charset="0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426" y="582148"/>
            <a:ext cx="2869997" cy="129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284" name="Google Shape;284;p6"/>
          <p:cNvSpPr txBox="1"/>
          <p:nvPr/>
        </p:nvSpPr>
        <p:spPr>
          <a:xfrm>
            <a:off x="107504" y="116632"/>
            <a:ext cx="8856900" cy="5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 quanto riguarda la nostra associazione le attività corrispondono alle lettere: </a:t>
            </a:r>
            <a:endParaRPr sz="24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it-IT" sz="24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  – </a:t>
            </a:r>
            <a:r>
              <a:rPr lang="it-IT" sz="24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Educazione, Istruzione e Formazione professionale </a:t>
            </a:r>
            <a:r>
              <a:rPr lang="it-IT" sz="17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nonché le attività culturali di interesse sociale con finalità educativa</a:t>
            </a:r>
            <a:endParaRPr sz="17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   – Formazione Extra </a:t>
            </a:r>
            <a:r>
              <a:rPr lang="it-IT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finalizzata alla prevenzione della dispersione scolastica e al successo scolastico e formativo, alla prevenzione del bullismo e al contrasto della povertà educativa</a:t>
            </a:r>
            <a:endParaRPr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  – Cooperazione (internazionale) allo sviluppo</a:t>
            </a:r>
            <a:endParaRPr sz="24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85" name="Google Shape;285;p6" descr="220px-Black_and_white_Italian_Republic_emblem_without_striped_background.svg_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5112" y="116631"/>
            <a:ext cx="833776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03" y="5897389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6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4424d3ebe_0_25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800" cy="5028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  <p:sp>
        <p:nvSpPr>
          <p:cNvPr id="329" name="Google Shape;329;g124424d3ebe_0_25"/>
          <p:cNvSpPr txBox="1"/>
          <p:nvPr/>
        </p:nvSpPr>
        <p:spPr>
          <a:xfrm>
            <a:off x="251525" y="836656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endParaRPr sz="280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30" name="Google Shape;330;g124424d3ebe_0_25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124424d3ebe_0_25"/>
          <p:cNvPicPr preferRelativeResize="0"/>
          <p:nvPr/>
        </p:nvPicPr>
        <p:blipFill rotWithShape="1">
          <a:blip r:embed="rId4">
            <a:alphaModFix/>
          </a:blip>
          <a:srcRect l="12717" t="8036" r="13392"/>
          <a:stretch/>
        </p:blipFill>
        <p:spPr>
          <a:xfrm>
            <a:off x="1170774" y="836656"/>
            <a:ext cx="6691357" cy="488071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124424d3ebe_0_25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aramond"/>
              <a:buNone/>
            </a:pPr>
            <a:r>
              <a:rPr lang="it-IT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Le ATTIVITA’ e i PROGETTI VSP:</a:t>
            </a:r>
            <a:endParaRPr/>
          </a:p>
        </p:txBody>
      </p:sp>
      <p:sp>
        <p:nvSpPr>
          <p:cNvPr id="338" name="Google Shape;338;p11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  <p:pic>
        <p:nvPicPr>
          <p:cNvPr id="339" name="Google Shape;339;p11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5805264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1"/>
          <p:cNvSpPr/>
          <p:nvPr/>
        </p:nvSpPr>
        <p:spPr>
          <a:xfrm>
            <a:off x="3301075" y="1404700"/>
            <a:ext cx="2640900" cy="611700"/>
          </a:xfrm>
          <a:prstGeom prst="rect">
            <a:avLst/>
          </a:prstGeom>
          <a:solidFill>
            <a:srgbClr val="0000FF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Camminare</a:t>
            </a:r>
            <a:r>
              <a:rPr lang="it-IT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it-IT" sz="2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insieme</a:t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206375" y="1404700"/>
            <a:ext cx="2640900" cy="611700"/>
          </a:xfrm>
          <a:prstGeom prst="rect">
            <a:avLst/>
          </a:prstGeom>
          <a:solidFill>
            <a:srgbClr val="0000FF"/>
          </a:solidFill>
          <a:ln w="254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rPr>
              <a:t>Crescere insieme</a:t>
            </a:r>
            <a:endParaRPr dirty="0">
              <a:solidFill>
                <a:srgbClr val="F2F2F2"/>
              </a:solidFill>
            </a:endParaRPr>
          </a:p>
        </p:txBody>
      </p:sp>
      <p:sp>
        <p:nvSpPr>
          <p:cNvPr id="342" name="Google Shape;342;p11"/>
          <p:cNvSpPr txBox="1"/>
          <p:nvPr/>
        </p:nvSpPr>
        <p:spPr>
          <a:xfrm>
            <a:off x="429875" y="3750541"/>
            <a:ext cx="24174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Giovani &amp; Impresa</a:t>
            </a:r>
            <a:endParaRPr sz="2000" dirty="0"/>
          </a:p>
        </p:txBody>
      </p:sp>
      <p:sp>
        <p:nvSpPr>
          <p:cNvPr id="343" name="Google Shape;343;p11"/>
          <p:cNvSpPr txBox="1"/>
          <p:nvPr/>
        </p:nvSpPr>
        <p:spPr>
          <a:xfrm>
            <a:off x="3752882" y="3688555"/>
            <a:ext cx="2440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VSP con te</a:t>
            </a:r>
            <a:endParaRPr sz="2000" dirty="0"/>
          </a:p>
        </p:txBody>
      </p:sp>
      <p:sp>
        <p:nvSpPr>
          <p:cNvPr id="344" name="Google Shape;344;p11"/>
          <p:cNvSpPr/>
          <p:nvPr/>
        </p:nvSpPr>
        <p:spPr>
          <a:xfrm>
            <a:off x="6319700" y="1404700"/>
            <a:ext cx="2640900" cy="569400"/>
          </a:xfrm>
          <a:prstGeom prst="rect">
            <a:avLst/>
          </a:prstGeom>
          <a:solidFill>
            <a:srgbClr val="0000FF"/>
          </a:solidFill>
          <a:ln w="254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Cooperare insieme</a:t>
            </a:r>
            <a:r>
              <a:rPr lang="it-IT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sp>
        <p:nvSpPr>
          <p:cNvPr id="345" name="Google Shape;345;p11"/>
          <p:cNvSpPr txBox="1"/>
          <p:nvPr/>
        </p:nvSpPr>
        <p:spPr>
          <a:xfrm rot="-871">
            <a:off x="579260" y="4238466"/>
            <a:ext cx="2367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EU for </a:t>
            </a:r>
            <a:r>
              <a:rPr lang="it-IT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endParaRPr sz="20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>
            <a:off x="6765100" y="3663073"/>
            <a:ext cx="21954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Erasmus LAB </a:t>
            </a:r>
            <a:endParaRPr sz="2000" dirty="0"/>
          </a:p>
        </p:txBody>
      </p:sp>
      <p:sp>
        <p:nvSpPr>
          <p:cNvPr id="347" name="Google Shape;347;p11"/>
          <p:cNvSpPr/>
          <p:nvPr/>
        </p:nvSpPr>
        <p:spPr>
          <a:xfrm>
            <a:off x="299520" y="3818691"/>
            <a:ext cx="218700" cy="238500"/>
          </a:xfrm>
          <a:prstGeom prst="flowChartConnector">
            <a:avLst/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280275" y="4303293"/>
            <a:ext cx="218700" cy="238500"/>
          </a:xfrm>
          <a:prstGeom prst="flowChartConnector">
            <a:avLst/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3429472" y="3739198"/>
            <a:ext cx="290700" cy="260100"/>
          </a:xfrm>
          <a:prstGeom prst="flowChartConnector">
            <a:avLst/>
          </a:prstGeom>
          <a:solidFill>
            <a:schemeClr val="accent2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369891" y="3782335"/>
            <a:ext cx="218700" cy="238500"/>
          </a:xfrm>
          <a:prstGeom prst="flowChartConnector">
            <a:avLst/>
          </a:prstGeom>
          <a:solidFill>
            <a:srgbClr val="FF9933"/>
          </a:solidFill>
          <a:ln w="254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299520" y="3824027"/>
            <a:ext cx="218700" cy="238500"/>
          </a:xfrm>
          <a:prstGeom prst="flowChartConnector">
            <a:avLst/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206375" y="2348475"/>
            <a:ext cx="2617926" cy="11877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5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AIG D)</a:t>
            </a:r>
            <a:endParaRPr sz="2400" b="1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Formazione</a:t>
            </a:r>
            <a:endParaRPr sz="2400" b="1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Istruzione</a:t>
            </a:r>
            <a:endParaRPr sz="2400" b="1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3310530" y="2367062"/>
            <a:ext cx="2617926" cy="12765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5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AIG L)</a:t>
            </a:r>
            <a:endParaRPr sz="1500" b="1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Formazione extra-scolastica</a:t>
            </a:r>
            <a:endParaRPr sz="2400" b="1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4" name="Google Shape;354;p11"/>
          <p:cNvSpPr/>
          <p:nvPr/>
        </p:nvSpPr>
        <p:spPr>
          <a:xfrm>
            <a:off x="6319700" y="2386625"/>
            <a:ext cx="2640800" cy="12765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5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AIG N)</a:t>
            </a:r>
            <a:endParaRPr sz="2400" b="1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Cooperazione allo sviluppo</a:t>
            </a:r>
            <a:endParaRPr dirty="0"/>
          </a:p>
        </p:txBody>
      </p:sp>
      <p:sp>
        <p:nvSpPr>
          <p:cNvPr id="355" name="Google Shape;355;p11"/>
          <p:cNvSpPr txBox="1"/>
          <p:nvPr/>
        </p:nvSpPr>
        <p:spPr>
          <a:xfrm>
            <a:off x="6796114" y="4390021"/>
            <a:ext cx="2485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Erasmus EST </a:t>
            </a:r>
            <a:endParaRPr sz="2000" dirty="0"/>
          </a:p>
        </p:txBody>
      </p:sp>
      <p:sp>
        <p:nvSpPr>
          <p:cNvPr id="356" name="Google Shape;356;p11"/>
          <p:cNvSpPr txBox="1"/>
          <p:nvPr/>
        </p:nvSpPr>
        <p:spPr>
          <a:xfrm>
            <a:off x="6843900" y="5060374"/>
            <a:ext cx="3000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Erasmus MAB</a:t>
            </a:r>
            <a:endParaRPr sz="2000" dirty="0"/>
          </a:p>
        </p:txBody>
      </p:sp>
      <p:sp>
        <p:nvSpPr>
          <p:cNvPr id="357" name="Google Shape;357;p11"/>
          <p:cNvSpPr/>
          <p:nvPr/>
        </p:nvSpPr>
        <p:spPr>
          <a:xfrm>
            <a:off x="6369891" y="4516977"/>
            <a:ext cx="218700" cy="238500"/>
          </a:xfrm>
          <a:prstGeom prst="flowChartConnector">
            <a:avLst/>
          </a:prstGeom>
          <a:solidFill>
            <a:srgbClr val="FF9933"/>
          </a:solidFill>
          <a:ln w="254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6369891" y="5182683"/>
            <a:ext cx="218700" cy="238500"/>
          </a:xfrm>
          <a:prstGeom prst="flowChartConnector">
            <a:avLst/>
          </a:prstGeom>
          <a:solidFill>
            <a:srgbClr val="FF9933"/>
          </a:solidFill>
          <a:ln w="254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9" name="Google Shape;359;p11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348;p11"/>
          <p:cNvSpPr/>
          <p:nvPr/>
        </p:nvSpPr>
        <p:spPr>
          <a:xfrm>
            <a:off x="299520" y="4739437"/>
            <a:ext cx="218700" cy="238500"/>
          </a:xfrm>
          <a:prstGeom prst="flowChartConnector">
            <a:avLst/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" name="Google Shape;345;p11"/>
          <p:cNvSpPr txBox="1"/>
          <p:nvPr/>
        </p:nvSpPr>
        <p:spPr>
          <a:xfrm rot="-871">
            <a:off x="584259" y="4700224"/>
            <a:ext cx="313152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Skill</a:t>
            </a:r>
            <a:r>
              <a:rPr lang="it-IT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for </a:t>
            </a:r>
            <a:r>
              <a:rPr lang="it-IT" sz="18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you</a:t>
            </a:r>
            <a:r>
              <a:rPr lang="it-IT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Competenze digitali, Competenze Trasversali, </a:t>
            </a:r>
            <a:r>
              <a:rPr lang="it-IT" sz="18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it-IT" sz="1800" b="1" u="sng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marthworking</a:t>
            </a:r>
            <a:r>
              <a:rPr lang="it-IT" sz="1800" b="1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…</a:t>
            </a:r>
            <a:endParaRPr sz="18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  <p:sp>
        <p:nvSpPr>
          <p:cNvPr id="396" name="Google Shape;396;p12"/>
          <p:cNvSpPr txBox="1"/>
          <p:nvPr/>
        </p:nvSpPr>
        <p:spPr>
          <a:xfrm>
            <a:off x="364327" y="184258"/>
            <a:ext cx="8539632" cy="67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Garamond"/>
              <a:buNone/>
            </a:pPr>
            <a:r>
              <a:rPr lang="it-IT" sz="4800" b="1" cap="none" dirty="0"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rPr>
              <a:t>CRESCERE INSIEME</a:t>
            </a:r>
            <a:endParaRPr dirty="0"/>
          </a:p>
        </p:txBody>
      </p:sp>
      <p:sp>
        <p:nvSpPr>
          <p:cNvPr id="397" name="Google Shape;397;p12"/>
          <p:cNvSpPr txBox="1"/>
          <p:nvPr/>
        </p:nvSpPr>
        <p:spPr>
          <a:xfrm>
            <a:off x="225529" y="873478"/>
            <a:ext cx="88330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Attività di formazione e istruzione rivolta ai ragazzi</a:t>
            </a:r>
            <a:endParaRPr dirty="0"/>
          </a:p>
        </p:txBody>
      </p:sp>
      <p:sp>
        <p:nvSpPr>
          <p:cNvPr id="398" name="Google Shape;398;p12"/>
          <p:cNvSpPr txBox="1"/>
          <p:nvPr/>
        </p:nvSpPr>
        <p:spPr>
          <a:xfrm>
            <a:off x="225529" y="1740694"/>
            <a:ext cx="312860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Giovani &amp;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Impresa</a:t>
            </a:r>
            <a:endParaRPr dirty="0"/>
          </a:p>
        </p:txBody>
      </p:sp>
      <p:sp>
        <p:nvSpPr>
          <p:cNvPr id="399" name="Google Shape;399;p12"/>
          <p:cNvSpPr txBox="1"/>
          <p:nvPr/>
        </p:nvSpPr>
        <p:spPr>
          <a:xfrm>
            <a:off x="6311914" y="1843049"/>
            <a:ext cx="241727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EU for </a:t>
            </a:r>
            <a:r>
              <a:rPr lang="it-IT" sz="2500" b="1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endParaRPr sz="25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0" name="Google Shape;400;p12"/>
          <p:cNvCxnSpPr/>
          <p:nvPr/>
        </p:nvCxnSpPr>
        <p:spPr>
          <a:xfrm flipH="1">
            <a:off x="2813196" y="1473400"/>
            <a:ext cx="1081882" cy="452724"/>
          </a:xfrm>
          <a:prstGeom prst="straightConnector1">
            <a:avLst/>
          </a:prstGeom>
          <a:noFill/>
          <a:ln w="9525" cap="flat" cmpd="sng">
            <a:solidFill>
              <a:srgbClr val="79954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1" name="Google Shape;401;p12"/>
          <p:cNvCxnSpPr/>
          <p:nvPr/>
        </p:nvCxnSpPr>
        <p:spPr>
          <a:xfrm>
            <a:off x="5967672" y="1418115"/>
            <a:ext cx="881348" cy="473752"/>
          </a:xfrm>
          <a:prstGeom prst="straightConnector1">
            <a:avLst/>
          </a:prstGeom>
          <a:noFill/>
          <a:ln w="9525" cap="flat" cmpd="sng">
            <a:solidFill>
              <a:srgbClr val="799546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03" name="Google Shape;403;p12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2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5" name="Google Shape;405;p12"/>
          <p:cNvSpPr txBox="1"/>
          <p:nvPr/>
        </p:nvSpPr>
        <p:spPr>
          <a:xfrm>
            <a:off x="-93000" y="2812077"/>
            <a:ext cx="3128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>
                <a:solidFill>
                  <a:schemeClr val="accent4"/>
                </a:solidFill>
              </a:rPr>
              <a:t>Competenze trasversali</a:t>
            </a:r>
            <a:endParaRPr dirty="0"/>
          </a:p>
        </p:txBody>
      </p:sp>
      <p:sp>
        <p:nvSpPr>
          <p:cNvPr id="406" name="Google Shape;406;p12"/>
          <p:cNvSpPr txBox="1"/>
          <p:nvPr/>
        </p:nvSpPr>
        <p:spPr>
          <a:xfrm>
            <a:off x="364326" y="3883586"/>
            <a:ext cx="312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2"/>
          <p:cNvSpPr txBox="1"/>
          <p:nvPr/>
        </p:nvSpPr>
        <p:spPr>
          <a:xfrm>
            <a:off x="6356450" y="2909450"/>
            <a:ext cx="2479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>
                <a:solidFill>
                  <a:schemeClr val="accent4"/>
                </a:solidFill>
              </a:rPr>
              <a:t>Competenze digitali</a:t>
            </a:r>
            <a:endParaRPr/>
          </a:p>
        </p:txBody>
      </p:sp>
      <p:sp>
        <p:nvSpPr>
          <p:cNvPr id="408" name="Google Shape;408;p12"/>
          <p:cNvSpPr txBox="1"/>
          <p:nvPr/>
        </p:nvSpPr>
        <p:spPr>
          <a:xfrm>
            <a:off x="6254075" y="3971425"/>
            <a:ext cx="258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 err="1">
                <a:solidFill>
                  <a:schemeClr val="accent4"/>
                </a:solidFill>
              </a:rPr>
              <a:t>Smarthworking</a:t>
            </a:r>
            <a:endParaRPr dirty="0"/>
          </a:p>
        </p:txBody>
      </p:sp>
      <p:sp>
        <p:nvSpPr>
          <p:cNvPr id="16" name="Google Shape;408;p12"/>
          <p:cNvSpPr txBox="1"/>
          <p:nvPr/>
        </p:nvSpPr>
        <p:spPr>
          <a:xfrm>
            <a:off x="454200" y="4125068"/>
            <a:ext cx="258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 err="1">
                <a:solidFill>
                  <a:schemeClr val="accent4"/>
                </a:solidFill>
              </a:rPr>
              <a:t>Skill</a:t>
            </a:r>
            <a:r>
              <a:rPr lang="it-IT" sz="2500" b="1" dirty="0">
                <a:solidFill>
                  <a:schemeClr val="accent4"/>
                </a:solidFill>
              </a:rPr>
              <a:t> for </a:t>
            </a:r>
            <a:r>
              <a:rPr lang="it-IT" sz="2500" b="1" dirty="0" err="1">
                <a:solidFill>
                  <a:schemeClr val="accent4"/>
                </a:solidFill>
              </a:rPr>
              <a:t>You</a:t>
            </a:r>
            <a:endParaRPr dirty="0"/>
          </a:p>
        </p:txBody>
      </p:sp>
      <p:sp>
        <p:nvSpPr>
          <p:cNvPr id="17" name="Google Shape;408;p12"/>
          <p:cNvSpPr txBox="1"/>
          <p:nvPr/>
        </p:nvSpPr>
        <p:spPr>
          <a:xfrm>
            <a:off x="3354137" y="4767787"/>
            <a:ext cx="2499388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 smtClean="0">
                <a:solidFill>
                  <a:schemeClr val="accent4"/>
                </a:solidFill>
              </a:rPr>
              <a:t> </a:t>
            </a:r>
            <a:endParaRPr dirty="0"/>
          </a:p>
        </p:txBody>
      </p:sp>
      <p:cxnSp>
        <p:nvCxnSpPr>
          <p:cNvPr id="2" name="Google Shape;400;p12">
            <a:extLst>
              <a:ext uri="{FF2B5EF4-FFF2-40B4-BE49-F238E27FC236}">
                <a16:creationId xmlns="" xmlns:a16="http://schemas.microsoft.com/office/drawing/2014/main" id="{CCA43B23-9918-415C-3DC2-A5AE7D708DDC}"/>
              </a:ext>
            </a:extLst>
          </p:cNvPr>
          <p:cNvCxnSpPr>
            <a:cxnSpLocks/>
          </p:cNvCxnSpPr>
          <p:nvPr/>
        </p:nvCxnSpPr>
        <p:spPr>
          <a:xfrm flipH="1">
            <a:off x="2798577" y="1625800"/>
            <a:ext cx="1248901" cy="1359866"/>
          </a:xfrm>
          <a:prstGeom prst="straightConnector1">
            <a:avLst/>
          </a:prstGeom>
          <a:noFill/>
          <a:ln w="9525" cap="flat" cmpd="sng">
            <a:solidFill>
              <a:srgbClr val="79954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" name="Google Shape;400;p12">
            <a:extLst>
              <a:ext uri="{FF2B5EF4-FFF2-40B4-BE49-F238E27FC236}">
                <a16:creationId xmlns="" xmlns:a16="http://schemas.microsoft.com/office/drawing/2014/main" id="{9AD3C820-D7D7-BCDC-F479-470708AC38C6}"/>
              </a:ext>
            </a:extLst>
          </p:cNvPr>
          <p:cNvCxnSpPr>
            <a:cxnSpLocks/>
          </p:cNvCxnSpPr>
          <p:nvPr/>
        </p:nvCxnSpPr>
        <p:spPr>
          <a:xfrm flipH="1">
            <a:off x="2977861" y="1625800"/>
            <a:ext cx="1248902" cy="2520044"/>
          </a:xfrm>
          <a:prstGeom prst="straightConnector1">
            <a:avLst/>
          </a:prstGeom>
          <a:noFill/>
          <a:ln w="9525" cap="flat" cmpd="sng">
            <a:solidFill>
              <a:srgbClr val="79954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" name="Google Shape;401;p12">
            <a:extLst>
              <a:ext uri="{FF2B5EF4-FFF2-40B4-BE49-F238E27FC236}">
                <a16:creationId xmlns="" xmlns:a16="http://schemas.microsoft.com/office/drawing/2014/main" id="{851884CF-30C4-056D-FE8E-0A97DB01087D}"/>
              </a:ext>
            </a:extLst>
          </p:cNvPr>
          <p:cNvCxnSpPr>
            <a:cxnSpLocks/>
          </p:cNvCxnSpPr>
          <p:nvPr/>
        </p:nvCxnSpPr>
        <p:spPr>
          <a:xfrm>
            <a:off x="5811563" y="1473400"/>
            <a:ext cx="725968" cy="1315576"/>
          </a:xfrm>
          <a:prstGeom prst="straightConnector1">
            <a:avLst/>
          </a:prstGeom>
          <a:noFill/>
          <a:ln w="9525" cap="flat" cmpd="sng">
            <a:solidFill>
              <a:srgbClr val="79954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" name="Google Shape;401;p12">
            <a:extLst>
              <a:ext uri="{FF2B5EF4-FFF2-40B4-BE49-F238E27FC236}">
                <a16:creationId xmlns="" xmlns:a16="http://schemas.microsoft.com/office/drawing/2014/main" id="{0D9CD1A0-00C3-D672-0DE9-A4738EFAE7A3}"/>
              </a:ext>
            </a:extLst>
          </p:cNvPr>
          <p:cNvCxnSpPr>
            <a:cxnSpLocks/>
          </p:cNvCxnSpPr>
          <p:nvPr/>
        </p:nvCxnSpPr>
        <p:spPr>
          <a:xfrm>
            <a:off x="5638935" y="1530072"/>
            <a:ext cx="481137" cy="2504351"/>
          </a:xfrm>
          <a:prstGeom prst="straightConnector1">
            <a:avLst/>
          </a:prstGeom>
          <a:noFill/>
          <a:ln w="9525" cap="flat" cmpd="sng">
            <a:solidFill>
              <a:srgbClr val="799546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02" name="Google Shape;402;p12" descr="Scuola, i migliori studenti d'Italia 2019 premiati da Mattarel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6250" y="2049801"/>
            <a:ext cx="2417275" cy="19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3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  <p:pic>
        <p:nvPicPr>
          <p:cNvPr id="441" name="Google Shape;441;p13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3"/>
          <p:cNvSpPr txBox="1"/>
          <p:nvPr/>
        </p:nvSpPr>
        <p:spPr>
          <a:xfrm>
            <a:off x="-21583" y="184258"/>
            <a:ext cx="9165584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Garamond"/>
              <a:buNone/>
            </a:pPr>
            <a:r>
              <a:rPr lang="it-IT" sz="4300" b="1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CAMMINARE INSIEME</a:t>
            </a:r>
            <a:endParaRPr/>
          </a:p>
        </p:txBody>
      </p:sp>
      <p:sp>
        <p:nvSpPr>
          <p:cNvPr id="443" name="Google Shape;443;p13"/>
          <p:cNvSpPr txBox="1"/>
          <p:nvPr/>
        </p:nvSpPr>
        <p:spPr>
          <a:xfrm>
            <a:off x="-21583" y="1379408"/>
            <a:ext cx="916558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Attività formazione e istruzione rivolta ad adulti e ragazzi più bisognosi</a:t>
            </a:r>
            <a:endParaRPr/>
          </a:p>
        </p:txBody>
      </p:sp>
      <p:sp>
        <p:nvSpPr>
          <p:cNvPr id="444" name="Google Shape;444;p13"/>
          <p:cNvSpPr txBox="1"/>
          <p:nvPr/>
        </p:nvSpPr>
        <p:spPr>
          <a:xfrm>
            <a:off x="3310094" y="2757177"/>
            <a:ext cx="29810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VSP con te</a:t>
            </a:r>
            <a:endParaRPr/>
          </a:p>
        </p:txBody>
      </p:sp>
      <p:sp>
        <p:nvSpPr>
          <p:cNvPr id="445" name="Google Shape;445;p13"/>
          <p:cNvSpPr txBox="1"/>
          <p:nvPr/>
        </p:nvSpPr>
        <p:spPr>
          <a:xfrm>
            <a:off x="683568" y="4524485"/>
            <a:ext cx="24403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Voi – Noi e il lavoro</a:t>
            </a:r>
            <a:endParaRPr sz="25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6" name="Google Shape;446;p13"/>
          <p:cNvSpPr txBox="1"/>
          <p:nvPr/>
        </p:nvSpPr>
        <p:spPr>
          <a:xfrm>
            <a:off x="3772065" y="4558824"/>
            <a:ext cx="231995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Over the rainbow</a:t>
            </a:r>
            <a:endParaRPr sz="2800" b="1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7" name="Google Shape;447;p13"/>
          <p:cNvSpPr txBox="1"/>
          <p:nvPr/>
        </p:nvSpPr>
        <p:spPr>
          <a:xfrm>
            <a:off x="6092015" y="4462930"/>
            <a:ext cx="263682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Impariamo</a:t>
            </a:r>
            <a:r>
              <a:rPr lang="it-IT" sz="1800" b="1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it-IT" sz="2800" b="1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a lavorare</a:t>
            </a:r>
            <a:endParaRPr/>
          </a:p>
        </p:txBody>
      </p:sp>
      <p:cxnSp>
        <p:nvCxnSpPr>
          <p:cNvPr id="448" name="Google Shape;448;p13"/>
          <p:cNvCxnSpPr/>
          <p:nvPr/>
        </p:nvCxnSpPr>
        <p:spPr>
          <a:xfrm flipH="1">
            <a:off x="2944822" y="3423069"/>
            <a:ext cx="986829" cy="55453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9" name="Google Shape;449;p13"/>
          <p:cNvCxnSpPr/>
          <p:nvPr/>
        </p:nvCxnSpPr>
        <p:spPr>
          <a:xfrm>
            <a:off x="4800638" y="3439884"/>
            <a:ext cx="0" cy="60489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0" name="Google Shape;450;p13"/>
          <p:cNvCxnSpPr/>
          <p:nvPr/>
        </p:nvCxnSpPr>
        <p:spPr>
          <a:xfrm>
            <a:off x="5669626" y="3465063"/>
            <a:ext cx="844777" cy="64405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1" name="Google Shape;451;p13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4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  <p:sp>
        <p:nvSpPr>
          <p:cNvPr id="457" name="Google Shape;457;p14"/>
          <p:cNvSpPr txBox="1"/>
          <p:nvPr/>
        </p:nvSpPr>
        <p:spPr>
          <a:xfrm>
            <a:off x="0" y="404664"/>
            <a:ext cx="91440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Garamond"/>
              <a:buNone/>
            </a:pPr>
            <a:r>
              <a:rPr lang="it-IT" sz="4800" b="1" cap="non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COOPERARE INSIEME</a:t>
            </a:r>
            <a:endParaRPr sz="4800" b="1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Garamond"/>
              <a:buNone/>
            </a:pPr>
            <a:r>
              <a:rPr lang="it-IT" sz="2200" b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EX MISSIONI</a:t>
            </a:r>
            <a:endParaRPr sz="2200" b="1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8" name="Google Shape;458;p14"/>
          <p:cNvSpPr txBox="1"/>
          <p:nvPr/>
        </p:nvSpPr>
        <p:spPr>
          <a:xfrm>
            <a:off x="421100" y="1934575"/>
            <a:ext cx="83274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Obiettivi:</a:t>
            </a:r>
            <a:endParaRPr sz="18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it-IT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sviluppare capacità e competenze civiche tra i giovani;</a:t>
            </a:r>
            <a:endParaRPr dirty="0"/>
          </a:p>
          <a:p>
            <a:pPr marL="28575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it-IT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sviluppare la cooperazione internazionale tra </a:t>
            </a:r>
            <a:endParaRPr sz="18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 giovani nel campo civico e sociale; </a:t>
            </a:r>
            <a:endParaRPr dirty="0"/>
          </a:p>
          <a:p>
            <a:pPr marL="285750" marR="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it-IT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motivare i giovani a impegnarsi nelle loro società;</a:t>
            </a:r>
            <a:endParaRPr dirty="0"/>
          </a:p>
          <a:p>
            <a:pPr marL="285750" marR="0" lvl="0" indent="-1714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Questi progetti ci permettono allargare gli orizzonti pur operando in contesti locali</a:t>
            </a:r>
            <a:endParaRPr sz="18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18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59" name="Google Shape;459;p14" descr="Mappamondo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0392" y="410312"/>
            <a:ext cx="907249" cy="84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4" descr="Molte mani che alzano il pollice in s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9150" y="3036300"/>
            <a:ext cx="2563275" cy="17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4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" y="5901389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4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  <p:sp>
        <p:nvSpPr>
          <p:cNvPr id="468" name="Google Shape;468;p15"/>
          <p:cNvSpPr txBox="1"/>
          <p:nvPr/>
        </p:nvSpPr>
        <p:spPr>
          <a:xfrm>
            <a:off x="0" y="184258"/>
            <a:ext cx="9144000" cy="5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COOPERAZIONE ALLO SVILUPPO :</a:t>
            </a:r>
            <a:endParaRPr dirty="0"/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ERASMUS EST : </a:t>
            </a:r>
            <a:r>
              <a:rPr lang="it-IT" sz="1800" b="1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European</a:t>
            </a:r>
            <a:r>
              <a:rPr lang="it-IT" sz="1800" b="1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b="1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Seniors</a:t>
            </a:r>
            <a:r>
              <a:rPr lang="it-IT" sz="1800" b="1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b="1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Together</a:t>
            </a:r>
            <a:r>
              <a:rPr lang="it-IT" sz="1800" b="1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il progetto tende a promuovere l’Active </a:t>
            </a:r>
            <a:r>
              <a:rPr lang="it-IT" sz="1800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Aeging</a:t>
            </a:r>
            <a:r>
              <a:rPr lang="it-IT" sz="18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attraverso il trasferimento di esperienze e buone pratiche fra le associazioni di Senior Expert di Germania, Francia e Italia a favore di nascenti associazioni in paesi dell’est europeo quali: Ungheria, Polonia, Albania.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ERASMUS LAB: </a:t>
            </a:r>
            <a:r>
              <a:rPr lang="it-IT" sz="1800" b="1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Locally</a:t>
            </a:r>
            <a:r>
              <a:rPr lang="it-IT" sz="1800" b="1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b="1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Across</a:t>
            </a:r>
            <a:r>
              <a:rPr lang="it-IT" sz="1800" b="1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b="1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Boarders</a:t>
            </a:r>
            <a:r>
              <a:rPr lang="it-IT" sz="1800" b="1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- Service Learning </a:t>
            </a:r>
            <a:r>
              <a:rPr lang="it-IT" sz="18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progetto centrato sul coinvolgimento dei giovani attraverso il Service Learning, metodologia che favorisce l’approccio pedagogico e permette di realizzare percorsi di apprendimento in contesti di vita reale. L’obiettivo finale è quello di sviluppare competenze disciplinari, trasversali, professionali e prevede la partecipazione attiva degli studenti.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ERASMUS MAB: Mentoring </a:t>
            </a:r>
            <a:r>
              <a:rPr lang="it-IT" sz="1800" b="1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Across</a:t>
            </a:r>
            <a:r>
              <a:rPr lang="it-IT" sz="1800" b="1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b="1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Boarders</a:t>
            </a:r>
            <a:r>
              <a:rPr lang="it-IT" sz="1800" b="1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it-IT" sz="18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metodologia di formazione che fa riferimento a una relazione (formale o informale) uno a uno, tra un soggetto con più esperienza (</a:t>
            </a:r>
            <a:r>
              <a:rPr lang="it-IT" sz="1800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mentor</a:t>
            </a:r>
            <a:r>
              <a:rPr lang="it-IT" sz="18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) e uno più giovane con meno esperienza L’obiettivo è quello di far sviluppare a quest'ultimo delle competenze utili nella vita e nel mondo del lavoro</a:t>
            </a:r>
            <a:r>
              <a:rPr lang="it-IT" sz="1800" i="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8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69" name="Google Shape;469;p15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96465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5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"/>
          <p:cNvSpPr txBox="1">
            <a:spLocks noGrp="1"/>
          </p:cNvSpPr>
          <p:nvPr>
            <p:ph type="body" idx="1"/>
          </p:nvPr>
        </p:nvSpPr>
        <p:spPr>
          <a:xfrm>
            <a:off x="559090" y="227285"/>
            <a:ext cx="7784637" cy="536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96A1B"/>
              </a:buClr>
              <a:buSzPts val="2800"/>
              <a:buNone/>
            </a:pPr>
            <a:r>
              <a:rPr lang="it-IT" sz="2800" dirty="0">
                <a:solidFill>
                  <a:srgbClr val="F96A1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2023</a:t>
            </a:r>
            <a:endParaRPr dirty="0"/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it-IT" sz="2000" b="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Abbiamo proseguito sulla strada imboccata qualche anno fa restando </a:t>
            </a:r>
            <a:endParaRPr dirty="0"/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it-IT" sz="2000" b="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nella nostra vocazione centrata sulle </a:t>
            </a:r>
            <a:endParaRPr dirty="0"/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it-IT" sz="2000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COMPETENZE PROFESSIONALI</a:t>
            </a:r>
            <a:endParaRPr dirty="0"/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i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it-IT" sz="20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La nostra “mission”: aiutare in modo professionale chi </a:t>
            </a:r>
            <a:endParaRPr sz="20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it-IT" sz="20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“non ce la fa da solo” </a:t>
            </a:r>
            <a:endParaRPr dirty="0"/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00" name="Google Shape;500;p4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  <p:pic>
        <p:nvPicPr>
          <p:cNvPr id="501" name="Google Shape;501;p4" descr="Tiro a segno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273" y="4743470"/>
            <a:ext cx="502921" cy="50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" descr="Strada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8562" y="1268760"/>
            <a:ext cx="1786876" cy="178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30" y="5805264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9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  <p:sp>
        <p:nvSpPr>
          <p:cNvPr id="510" name="Google Shape;510;p19"/>
          <p:cNvSpPr txBox="1"/>
          <p:nvPr/>
        </p:nvSpPr>
        <p:spPr>
          <a:xfrm>
            <a:off x="444738" y="636600"/>
            <a:ext cx="7956300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ORGANIZZAZIONE INTERNA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 una maggiore trasparenza, coinvolgimento e comunicazione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rgbClr val="F96A1B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96A1B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279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it-IT" sz="28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La piattaforma Workspace è a disposizione dei soci, per uso interno </a:t>
            </a:r>
            <a:endParaRPr sz="2800" dirty="0">
              <a:solidFill>
                <a:srgbClr val="86320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11" name="Google Shape;511;p19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9" descr="Utenti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0238" y="2439388"/>
            <a:ext cx="1263524" cy="1263524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19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4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  <p:sp>
        <p:nvSpPr>
          <p:cNvPr id="536" name="Google Shape;536;p24"/>
          <p:cNvSpPr txBox="1"/>
          <p:nvPr/>
        </p:nvSpPr>
        <p:spPr>
          <a:xfrm>
            <a:off x="559163" y="140479"/>
            <a:ext cx="8370600" cy="220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Oltre alla riserva </a:t>
            </a:r>
            <a:endParaRPr lang="it-IT" sz="24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Ricordiamo ai soci di stimolare il 5xmille;</a:t>
            </a:r>
            <a:endParaRPr dirty="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37" name="Google Shape;537;p24" descr="citadinanz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622" y="16064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4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4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082658F-E955-046E-3703-579A1DCCA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713" y="1327904"/>
            <a:ext cx="3103499" cy="43896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Garamond"/>
              <a:buNone/>
            </a:pPr>
            <a:r>
              <a:rPr lang="it-IT" sz="3000" b="1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ORDINE DEL GIORNO</a:t>
            </a:r>
            <a:endParaRPr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11530" y="1399731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it-IT" sz="1700" b="0" dirty="0">
                <a:solidFill>
                  <a:schemeClr val="tx1"/>
                </a:solidFill>
                <a:latin typeface="Garamond" panose="02020404030301010803" pitchFamily="18" charset="0"/>
              </a:rPr>
              <a:t>Relazione del Presidente </a:t>
            </a:r>
          </a:p>
          <a:p>
            <a:pPr marL="342900" lvl="0" indent="-342900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it-IT" sz="1700" b="0" dirty="0">
                <a:solidFill>
                  <a:schemeClr val="tx1"/>
                </a:solidFill>
                <a:latin typeface="Garamond" panose="02020404030301010803" pitchFamily="18" charset="0"/>
              </a:rPr>
              <a:t>Esame ed approvazione dei Rendiconti di Cassa Consuntivo 2022 e Preventivo 2023 </a:t>
            </a:r>
          </a:p>
          <a:p>
            <a:pPr marL="342900" lvl="0" indent="-342900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it-IT" sz="1700" b="0" dirty="0">
                <a:solidFill>
                  <a:schemeClr val="tx1"/>
                </a:solidFill>
                <a:latin typeface="Garamond" panose="02020404030301010803" pitchFamily="18" charset="0"/>
              </a:rPr>
              <a:t>Situazione soci </a:t>
            </a:r>
          </a:p>
          <a:p>
            <a:pPr marL="342900" lvl="0" indent="-342900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it-IT" sz="1700" b="0" dirty="0">
                <a:solidFill>
                  <a:schemeClr val="tx1"/>
                </a:solidFill>
                <a:latin typeface="Garamond" panose="02020404030301010803" pitchFamily="18" charset="0"/>
              </a:rPr>
              <a:t>Aggiornamenti sui Progetti: Formazione VSP e G&amp;I, Eu for YOU, VSP con Te, Smart working e Competenze digitali </a:t>
            </a:r>
          </a:p>
          <a:p>
            <a:pPr marL="342900" lvl="0" indent="-342900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it-IT" sz="1700" b="0" dirty="0">
                <a:solidFill>
                  <a:schemeClr val="tx1"/>
                </a:solidFill>
                <a:latin typeface="Garamond" panose="02020404030301010803" pitchFamily="18" charset="0"/>
              </a:rPr>
              <a:t>Aggiornamenti sui Bandi Erasmus+: EST / LAB / MAB </a:t>
            </a:r>
          </a:p>
          <a:p>
            <a:pPr marL="342900" lvl="0" indent="-342900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it-IT" sz="1700" b="0" dirty="0">
                <a:solidFill>
                  <a:schemeClr val="tx1"/>
                </a:solidFill>
                <a:latin typeface="Garamond" panose="02020404030301010803" pitchFamily="18" charset="0"/>
              </a:rPr>
              <a:t>Adesione dei soci in qualità di </a:t>
            </a:r>
            <a:r>
              <a:rPr lang="it-IT" sz="1700" b="0" dirty="0" err="1">
                <a:solidFill>
                  <a:schemeClr val="tx1"/>
                </a:solidFill>
                <a:latin typeface="Garamond" panose="02020404030301010803" pitchFamily="18" charset="0"/>
              </a:rPr>
              <a:t>Mentors</a:t>
            </a:r>
            <a:r>
              <a:rPr lang="it-IT" sz="1700" b="0" dirty="0">
                <a:solidFill>
                  <a:schemeClr val="tx1"/>
                </a:solidFill>
                <a:latin typeface="Garamond" panose="02020404030301010803" pitchFamily="18" charset="0"/>
              </a:rPr>
              <a:t>, nell’ambito del Progetto Erasmus+ MAB - Mentoring </a:t>
            </a:r>
            <a:r>
              <a:rPr lang="it-IT" sz="1700" b="0" dirty="0" err="1">
                <a:solidFill>
                  <a:schemeClr val="tx1"/>
                </a:solidFill>
                <a:latin typeface="Garamond" panose="02020404030301010803" pitchFamily="18" charset="0"/>
              </a:rPr>
              <a:t>Across</a:t>
            </a:r>
            <a:r>
              <a:rPr lang="it-IT" sz="1700" b="0" dirty="0">
                <a:solidFill>
                  <a:schemeClr val="tx1"/>
                </a:solidFill>
                <a:latin typeface="Garamond" panose="02020404030301010803" pitchFamily="18" charset="0"/>
              </a:rPr>
              <a:t> Borders </a:t>
            </a:r>
          </a:p>
          <a:p>
            <a:pPr marL="342900" lvl="0" indent="-342900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it-IT" sz="1700" b="0" dirty="0">
                <a:solidFill>
                  <a:schemeClr val="tx1"/>
                </a:solidFill>
                <a:latin typeface="Garamond" panose="02020404030301010803" pitchFamily="18" charset="0"/>
              </a:rPr>
              <a:t>Invito a partecipare alla riunione post Assemblea dedicata, prioritariamente, al Bando Erasmus+ MAB: opportunità per ricerca e coinvolgimento di nuovi soci nelle 	attività di 	VSP </a:t>
            </a:r>
          </a:p>
          <a:p>
            <a:pPr marL="342900" lvl="0" indent="-342900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it-IT" sz="1700" b="0" dirty="0">
                <a:solidFill>
                  <a:schemeClr val="tx1"/>
                </a:solidFill>
                <a:latin typeface="Garamond" panose="02020404030301010803" pitchFamily="18" charset="0"/>
              </a:rPr>
              <a:t>Varie ed eventuali </a:t>
            </a:r>
          </a:p>
          <a:p>
            <a:pPr marL="342900" lvl="0" indent="-342900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it-IT" sz="1700" b="0" dirty="0">
                <a:solidFill>
                  <a:schemeClr val="tx1"/>
                </a:solidFill>
                <a:latin typeface="Garamond" panose="02020404030301010803" pitchFamily="18" charset="0"/>
              </a:rPr>
              <a:t>Interventi dei soci, discussione e conclusioni.</a:t>
            </a:r>
            <a:endParaRPr sz="1700" b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02" name="Google Shape;102;p2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pic>
        <p:nvPicPr>
          <p:cNvPr id="103" name="Google Shape;103;p2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3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  <p:sp>
        <p:nvSpPr>
          <p:cNvPr id="528" name="Google Shape;528;p23"/>
          <p:cNvSpPr txBox="1"/>
          <p:nvPr/>
        </p:nvSpPr>
        <p:spPr>
          <a:xfrm>
            <a:off x="251520" y="836712"/>
            <a:ext cx="87129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rgbClr val="F96A1B"/>
                </a:solidFill>
                <a:latin typeface="Garamond"/>
                <a:ea typeface="Garamond"/>
                <a:cs typeface="Garamond"/>
                <a:sym typeface="Garamond"/>
              </a:rPr>
              <a:t>QUALCHE CONSIDERAZIONE: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F96A1B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it-IT" sz="28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Stiamo operando su tre fronti complementari e coerenti, con impegno e successo </a:t>
            </a:r>
            <a:endParaRPr dirty="0"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it-IT" sz="28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Abbiamo sempre più bisogno di nuovi Soci attivi anche nella </a:t>
            </a:r>
            <a:r>
              <a:rPr lang="it-IT" sz="2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gestione dell’associazione</a:t>
            </a:r>
            <a:endParaRPr sz="28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29" name="Google Shape;529;p23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3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24badcd692_0_12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800" cy="5028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21</a:t>
            </a:fld>
            <a:endParaRPr/>
          </a:p>
        </p:txBody>
      </p:sp>
      <p:sp>
        <p:nvSpPr>
          <p:cNvPr id="580" name="Google Shape;580;g124badcd692_0_12"/>
          <p:cNvSpPr txBox="1"/>
          <p:nvPr/>
        </p:nvSpPr>
        <p:spPr>
          <a:xfrm>
            <a:off x="559163" y="333779"/>
            <a:ext cx="8014500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Conclusioni </a:t>
            </a:r>
            <a:endParaRPr sz="2000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L’importanza di fare rete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lvl="0" algn="ctr"/>
            <a:r>
              <a:rPr lang="it-IT" sz="1600" dirty="0">
                <a:latin typeface="Garamond" panose="02020404030301010803" pitchFamily="18" charset="0"/>
              </a:rPr>
              <a:t>L’approvazione da parte della Unione Europea dei progetti presentati nell’ambito Erasmus+ è stato reso possibile grazie alla co-progettazione, co-programmazione attraverso le attività di </a:t>
            </a:r>
            <a:r>
              <a:rPr lang="it-IT" sz="2000" b="1" i="1" dirty="0">
                <a:latin typeface="Garamond" panose="02020404030301010803" pitchFamily="18" charset="0"/>
              </a:rPr>
              <a:t>networking </a:t>
            </a:r>
            <a:r>
              <a:rPr lang="it-IT" sz="1600" dirty="0">
                <a:latin typeface="Garamond" panose="02020404030301010803" pitchFamily="18" charset="0"/>
              </a:rPr>
              <a:t> che VSP ha sviluppato negli ultimi anni. Oggigiorno si opera con forme e logiche reticolari fra le organizzazioni e VSP persegue questa strada convinto di poter offrire ai suoi soci nuove opportunità. </a:t>
            </a:r>
            <a:endParaRPr sz="2000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581" name="Google Shape;581;g124badcd692_0_12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g124badcd692_0_12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83" name="Google Shape;583;g124badcd692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8097" y="3230311"/>
            <a:ext cx="3447805" cy="229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24badcd692_0_12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800" cy="5028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  <p:sp>
        <p:nvSpPr>
          <p:cNvPr id="580" name="Google Shape;580;g124badcd692_0_12"/>
          <p:cNvSpPr txBox="1"/>
          <p:nvPr/>
        </p:nvSpPr>
        <p:spPr>
          <a:xfrm>
            <a:off x="593800" y="692702"/>
            <a:ext cx="80145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Conclusioni </a:t>
            </a:r>
            <a:endParaRPr dirty="0">
              <a:latin typeface="Garamond" panose="02020404030301010803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algn="ctr"/>
            <a:r>
              <a:rPr lang="it-IT" sz="1600" dirty="0">
                <a:latin typeface="Garamond" panose="02020404030301010803" pitchFamily="18" charset="0"/>
              </a:rPr>
              <a:t>Teniamo monitorate le attività di </a:t>
            </a:r>
            <a:r>
              <a:rPr lang="it-IT" sz="1600" b="1" i="1" dirty="0" err="1">
                <a:latin typeface="Garamond" panose="02020404030301010803" pitchFamily="18" charset="0"/>
              </a:rPr>
              <a:t>Mentoring</a:t>
            </a:r>
            <a:r>
              <a:rPr lang="it-IT" sz="1600" dirty="0">
                <a:latin typeface="Garamond" panose="02020404030301010803" pitchFamily="18" charset="0"/>
              </a:rPr>
              <a:t> </a:t>
            </a:r>
            <a:r>
              <a:rPr lang="it-IT" sz="1600" dirty="0" smtClean="0">
                <a:latin typeface="Garamond" panose="02020404030301010803" pitchFamily="18" charset="0"/>
              </a:rPr>
              <a:t> perché </a:t>
            </a:r>
            <a:r>
              <a:rPr lang="it-IT" sz="1600" dirty="0">
                <a:latin typeface="Garamond" panose="02020404030301010803" pitchFamily="18" charset="0"/>
              </a:rPr>
              <a:t>governi europei più stabili e lungimiranti (Francia e Germania in primis) hanno inserito nei vari ministeri la figura del </a:t>
            </a:r>
            <a:r>
              <a:rPr lang="it-IT" sz="1600" dirty="0" err="1">
                <a:latin typeface="Garamond" panose="02020404030301010803" pitchFamily="18" charset="0"/>
              </a:rPr>
              <a:t>Mentor</a:t>
            </a:r>
            <a:r>
              <a:rPr lang="it-IT" sz="1600" dirty="0">
                <a:latin typeface="Garamond" panose="02020404030301010803" pitchFamily="18" charset="0"/>
              </a:rPr>
              <a:t> sia per valorizzare le conoscenze dei Senior e non disperdere i loro </a:t>
            </a:r>
            <a:r>
              <a:rPr lang="it-IT" sz="1600" dirty="0" err="1">
                <a:latin typeface="Garamond" panose="02020404030301010803" pitchFamily="18" charset="0"/>
              </a:rPr>
              <a:t>saperi</a:t>
            </a:r>
            <a:r>
              <a:rPr lang="it-IT" sz="1600" dirty="0">
                <a:latin typeface="Garamond" panose="02020404030301010803" pitchFamily="18" charset="0"/>
              </a:rPr>
              <a:t> e le loro competenze, ma soprattutto per fornire una valido aiuto ai giovani in difficoltà </a:t>
            </a:r>
          </a:p>
          <a:p>
            <a:pPr algn="ctr"/>
            <a:endParaRPr lang="it-IT" sz="1600" dirty="0">
              <a:latin typeface="Garamond" panose="02020404030301010803" pitchFamily="18" charset="0"/>
            </a:endParaRPr>
          </a:p>
          <a:p>
            <a:pPr algn="ctr"/>
            <a:r>
              <a:rPr lang="it-IT" sz="2000" dirty="0">
                <a:latin typeface="Garamond" panose="02020404030301010803" pitchFamily="18" charset="0"/>
              </a:rPr>
              <a:t>e ricordiamoci che VSP esiste proprio per rispondere a questi bisogni: </a:t>
            </a:r>
          </a:p>
          <a:p>
            <a:pPr algn="ctr"/>
            <a:endParaRPr lang="it-IT" sz="2000" dirty="0">
              <a:latin typeface="Garamond" panose="02020404030301010803" pitchFamily="18" charset="0"/>
            </a:endParaRPr>
          </a:p>
          <a:p>
            <a:pPr algn="ctr"/>
            <a:r>
              <a:rPr lang="it-IT" sz="2800" i="1" dirty="0">
                <a:solidFill>
                  <a:srgbClr val="0070C0"/>
                </a:solidFill>
                <a:latin typeface="Garamond" panose="02020404030301010803" pitchFamily="18" charset="0"/>
              </a:rPr>
              <a:t>“sostenere chi chiede aiuto per crescere con le proprie forze”.</a:t>
            </a:r>
          </a:p>
          <a:p>
            <a:pPr algn="ctr"/>
            <a:endParaRPr lang="it-IT" sz="2800" i="1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sz="2800" i="1" dirty="0">
                <a:solidFill>
                  <a:srgbClr val="0070C0"/>
                </a:solidFill>
                <a:latin typeface="Garamond" panose="02020404030301010803" pitchFamily="18" charset="0"/>
              </a:rPr>
              <a:t>Grazie</a:t>
            </a:r>
            <a:r>
              <a:rPr lang="it-IT" sz="2800" i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!</a:t>
            </a:r>
          </a:p>
          <a:p>
            <a:pPr algn="ctr"/>
            <a:r>
              <a:rPr lang="it-IT" sz="1600" i="1" dirty="0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Gianmaria </a:t>
            </a:r>
            <a:r>
              <a:rPr lang="it-IT" sz="1600" i="1" dirty="0" err="1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Scapin</a:t>
            </a:r>
            <a:r>
              <a:rPr lang="it-IT" sz="1600" i="1" dirty="0" smtClean="0">
                <a:solidFill>
                  <a:srgbClr val="0070C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Franco</a:t>
            </a:r>
            <a:endParaRPr sz="1600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581" name="Google Shape;581;g124badcd692_0_12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g124badcd692_0_12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3407764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8"/>
          <p:cNvSpPr txBox="1">
            <a:spLocks noGrp="1"/>
          </p:cNvSpPr>
          <p:nvPr>
            <p:ph type="body" idx="1"/>
          </p:nvPr>
        </p:nvSpPr>
        <p:spPr>
          <a:xfrm>
            <a:off x="4211960" y="3429000"/>
            <a:ext cx="4671875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dirty="0"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Via Giovanni Giolitti, 21 - 10123 Torino</a:t>
            </a:r>
            <a:endParaRPr sz="1800" dirty="0">
              <a:latin typeface="Garamond" panose="02020404030301010803" pitchFamily="18" charset="0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dirty="0"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+39 011 8138775</a:t>
            </a:r>
            <a:endParaRPr sz="1800" dirty="0">
              <a:latin typeface="Garamond" panose="02020404030301010803" pitchFamily="18" charset="0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dirty="0">
                <a:latin typeface="Garamond" panose="02020404030301010803" pitchFamily="18" charset="0"/>
                <a:cs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infovsp@vspodv.org</a:t>
            </a:r>
            <a:endParaRPr lang="it-IT" sz="1800" dirty="0">
              <a:latin typeface="Garamond" panose="02020404030301010803" pitchFamily="18" charset="0"/>
              <a:cs typeface="Calibri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dirty="0"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www.vspodv.org</a:t>
            </a:r>
            <a:endParaRPr sz="1800" dirty="0">
              <a:latin typeface="Garamond" panose="02020404030301010803" pitchFamily="18" charset="0"/>
            </a:endParaRPr>
          </a:p>
        </p:txBody>
      </p:sp>
      <p:sp>
        <p:nvSpPr>
          <p:cNvPr id="589" name="Google Shape;589;p28"/>
          <p:cNvSpPr txBox="1"/>
          <p:nvPr/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VSP ODV</a:t>
            </a:r>
            <a:endParaRPr/>
          </a:p>
        </p:txBody>
      </p:sp>
      <p:sp>
        <p:nvSpPr>
          <p:cNvPr id="590" name="Google Shape;590;p28"/>
          <p:cNvSpPr txBox="1"/>
          <p:nvPr/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it-IT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VOLONTARI SENIOR PROFESSIONALI</a:t>
            </a:r>
            <a:endParaRPr dirty="0"/>
          </a:p>
        </p:txBody>
      </p:sp>
      <p:pic>
        <p:nvPicPr>
          <p:cNvPr id="591" name="Google Shape;591;p28"/>
          <p:cNvPicPr preferRelativeResize="0"/>
          <p:nvPr/>
        </p:nvPicPr>
        <p:blipFill rotWithShape="1">
          <a:blip r:embed="rId4">
            <a:alphaModFix/>
          </a:blip>
          <a:srcRect l="8153" t="3452" r="74369" b="70410"/>
          <a:stretch/>
        </p:blipFill>
        <p:spPr>
          <a:xfrm>
            <a:off x="3903657" y="3501008"/>
            <a:ext cx="256088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8"/>
          <p:cNvPicPr preferRelativeResize="0"/>
          <p:nvPr/>
        </p:nvPicPr>
        <p:blipFill rotWithShape="1">
          <a:blip r:embed="rId4">
            <a:alphaModFix/>
          </a:blip>
          <a:srcRect t="37141" r="70283" b="36722"/>
          <a:stretch/>
        </p:blipFill>
        <p:spPr>
          <a:xfrm>
            <a:off x="3813984" y="4077112"/>
            <a:ext cx="43543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8"/>
          <p:cNvPicPr preferRelativeResize="0"/>
          <p:nvPr/>
        </p:nvPicPr>
        <p:blipFill rotWithShape="1">
          <a:blip r:embed="rId4">
            <a:alphaModFix/>
          </a:blip>
          <a:srcRect l="35142" t="36930" r="35142" b="36931"/>
          <a:stretch/>
        </p:blipFill>
        <p:spPr>
          <a:xfrm>
            <a:off x="3813984" y="4581128"/>
            <a:ext cx="43543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8"/>
          <p:cNvPicPr preferRelativeResize="0"/>
          <p:nvPr/>
        </p:nvPicPr>
        <p:blipFill rotWithShape="1">
          <a:blip r:embed="rId4">
            <a:alphaModFix/>
          </a:blip>
          <a:srcRect l="3024" t="71587" r="67259" b="2275"/>
          <a:stretch/>
        </p:blipFill>
        <p:spPr>
          <a:xfrm>
            <a:off x="3813984" y="5085224"/>
            <a:ext cx="43543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8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5962" y="5703481"/>
            <a:ext cx="1723869" cy="77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4b36baaee_1_67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1000" cy="96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Garamond"/>
              <a:buNone/>
            </a:pPr>
            <a:r>
              <a:rPr lang="it-IT" sz="3000" b="1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Relazione del </a:t>
            </a:r>
            <a:r>
              <a:rPr lang="it-IT" sz="3000" b="1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Presidente</a:t>
            </a:r>
            <a:br>
              <a:rPr lang="it-IT" sz="3000" b="1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t-IT" sz="1800" i="1" dirty="0" smtClean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Gianmaria </a:t>
            </a:r>
            <a:r>
              <a:rPr lang="it-IT" sz="1800" i="1" dirty="0" err="1" smtClean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Scapin</a:t>
            </a:r>
            <a:r>
              <a:rPr lang="it-IT" sz="1800" i="1" dirty="0" smtClean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Franco</a:t>
            </a:r>
            <a:endParaRPr sz="1800" i="1" dirty="0">
              <a:solidFill>
                <a:srgbClr val="002060"/>
              </a:solidFill>
            </a:endParaRPr>
          </a:p>
        </p:txBody>
      </p:sp>
      <p:sp>
        <p:nvSpPr>
          <p:cNvPr id="110" name="Google Shape;110;g124b36baaee_1_67"/>
          <p:cNvSpPr txBox="1">
            <a:spLocks noGrp="1"/>
          </p:cNvSpPr>
          <p:nvPr>
            <p:ph type="body" idx="1"/>
          </p:nvPr>
        </p:nvSpPr>
        <p:spPr>
          <a:xfrm>
            <a:off x="822960" y="1532238"/>
            <a:ext cx="7521000" cy="355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sz="1800" b="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it-IT" sz="2400" dirty="0">
                <a:solidFill>
                  <a:srgbClr val="002060"/>
                </a:solidFill>
                <a:latin typeface="Garamond" panose="02020404030301010803" pitchFamily="18" charset="0"/>
              </a:rPr>
              <a:t>Scenario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sz="1800" b="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it-IT" sz="1800" b="0" dirty="0">
                <a:solidFill>
                  <a:srgbClr val="4A86E8"/>
                </a:solidFill>
                <a:latin typeface="Garamond" panose="02020404030301010803" pitchFamily="18" charset="0"/>
              </a:rPr>
              <a:t>dopo la sosta dovuta alla pandemia si 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it-IT" sz="1800" b="0" dirty="0">
                <a:solidFill>
                  <a:srgbClr val="4A86E8"/>
                </a:solidFill>
                <a:latin typeface="Garamond" panose="02020404030301010803" pitchFamily="18" charset="0"/>
              </a:rPr>
              <a:t>sono riprese le attività con numerose iniziative e proposte su nuovi fronti :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lang="it-IT" sz="1800" b="0" dirty="0">
              <a:solidFill>
                <a:srgbClr val="4A86E8"/>
              </a:solidFill>
              <a:latin typeface="Garamond" panose="02020404030301010803" pitchFamily="18" charset="0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sz="1800" i="1" dirty="0">
                <a:solidFill>
                  <a:srgbClr val="4A86E8"/>
                </a:solidFill>
                <a:latin typeface="Garamond" panose="02020404030301010803" pitchFamily="18" charset="0"/>
              </a:rPr>
              <a:t>Skill for </a:t>
            </a:r>
            <a:r>
              <a:rPr lang="it-IT" sz="1800" i="1" dirty="0" err="1">
                <a:solidFill>
                  <a:srgbClr val="4A86E8"/>
                </a:solidFill>
                <a:latin typeface="Garamond" panose="02020404030301010803" pitchFamily="18" charset="0"/>
              </a:rPr>
              <a:t>you</a:t>
            </a:r>
            <a:r>
              <a:rPr lang="it-IT" sz="1800" i="1" dirty="0">
                <a:solidFill>
                  <a:srgbClr val="4A86E8"/>
                </a:solidFill>
                <a:latin typeface="Garamond" panose="02020404030301010803" pitchFamily="18" charset="0"/>
              </a:rPr>
              <a:t>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sz="1800" i="1" dirty="0">
                <a:solidFill>
                  <a:srgbClr val="4A86E8"/>
                </a:solidFill>
                <a:latin typeface="Garamond" panose="02020404030301010803" pitchFamily="18" charset="0"/>
              </a:rPr>
              <a:t>Competenze trasversali.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sz="1800" i="1" dirty="0">
                <a:solidFill>
                  <a:srgbClr val="4A86E8"/>
                </a:solidFill>
                <a:latin typeface="Garamond" panose="02020404030301010803" pitchFamily="18" charset="0"/>
              </a:rPr>
              <a:t>Eu for </a:t>
            </a:r>
            <a:r>
              <a:rPr lang="it-IT" sz="1800" i="1" dirty="0" err="1">
                <a:solidFill>
                  <a:srgbClr val="4A86E8"/>
                </a:solidFill>
                <a:latin typeface="Garamond" panose="02020404030301010803" pitchFamily="18" charset="0"/>
              </a:rPr>
              <a:t>you</a:t>
            </a:r>
            <a:r>
              <a:rPr lang="it-IT" sz="1800" i="1" dirty="0">
                <a:solidFill>
                  <a:srgbClr val="4A86E8"/>
                </a:solidFill>
                <a:latin typeface="Garamond" panose="02020404030301010803" pitchFamily="18" charset="0"/>
              </a:rPr>
              <a:t>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sz="1800" i="1" dirty="0">
                <a:solidFill>
                  <a:srgbClr val="4A86E8"/>
                </a:solidFill>
                <a:latin typeface="Garamond" panose="02020404030301010803" pitchFamily="18" charset="0"/>
              </a:rPr>
              <a:t>Competenze digitali.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sz="1800" i="1" dirty="0">
                <a:solidFill>
                  <a:srgbClr val="4A86E8"/>
                </a:solidFill>
                <a:latin typeface="Garamond" panose="02020404030301010803" pitchFamily="18" charset="0"/>
              </a:rPr>
              <a:t>Tutoring al Servizio Civile.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sz="1800" i="1" dirty="0">
                <a:solidFill>
                  <a:srgbClr val="4A86E8"/>
                </a:solidFill>
                <a:latin typeface="Garamond" panose="02020404030301010803" pitchFamily="18" charset="0"/>
              </a:rPr>
              <a:t>Service Learning.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 panose="020B0604020202020204" pitchFamily="34" charset="0"/>
              <a:buChar char="•"/>
            </a:pPr>
            <a:r>
              <a:rPr lang="it-IT" sz="1800" i="1" dirty="0" err="1">
                <a:solidFill>
                  <a:srgbClr val="4A86E8"/>
                </a:solidFill>
                <a:latin typeface="Garamond" panose="02020404030301010803" pitchFamily="18" charset="0"/>
              </a:rPr>
              <a:t>Mentors</a:t>
            </a:r>
            <a:r>
              <a:rPr lang="it-IT" sz="1800" i="1" dirty="0">
                <a:solidFill>
                  <a:srgbClr val="4A86E8"/>
                </a:solidFill>
                <a:latin typeface="Garamond" panose="02020404030301010803" pitchFamily="18" charset="0"/>
              </a:rPr>
              <a:t>…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endParaRPr b="0" dirty="0">
              <a:solidFill>
                <a:srgbClr val="4A86E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dirty="0">
              <a:solidFill>
                <a:srgbClr val="002060"/>
              </a:solidFill>
            </a:endParaRP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sp>
        <p:nvSpPr>
          <p:cNvPr id="111" name="Google Shape;111;g124b36baaee_1_67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800" cy="5028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pic>
        <p:nvPicPr>
          <p:cNvPr id="112" name="Google Shape;112;g124b36baaee_1_67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24b36baaee_1_67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4b36baaee_1_142"/>
          <p:cNvSpPr txBox="1">
            <a:spLocks noGrp="1"/>
          </p:cNvSpPr>
          <p:nvPr>
            <p:ph type="title"/>
          </p:nvPr>
        </p:nvSpPr>
        <p:spPr>
          <a:xfrm>
            <a:off x="822960" y="365759"/>
            <a:ext cx="7577990" cy="80401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>
                <a:latin typeface="Garamond" panose="02020404030301010803" pitchFamily="18" charset="0"/>
              </a:rPr>
              <a:t>10 anni fa dipendevamo da un unico fornitore !</a:t>
            </a:r>
            <a:r>
              <a:rPr lang="it-IT" dirty="0"/>
              <a:t/>
            </a:r>
            <a:br>
              <a:rPr lang="it-IT" dirty="0"/>
            </a:br>
            <a:endParaRPr b="1" i="1" dirty="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g124b36baaee_1_142"/>
          <p:cNvSpPr txBox="1">
            <a:spLocks noGrp="1"/>
          </p:cNvSpPr>
          <p:nvPr>
            <p:ph type="body" idx="1"/>
          </p:nvPr>
        </p:nvSpPr>
        <p:spPr>
          <a:xfrm>
            <a:off x="972064" y="2125362"/>
            <a:ext cx="7274011" cy="3330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4572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lang="it-IT" sz="6215" dirty="0">
              <a:solidFill>
                <a:srgbClr val="FF9900"/>
              </a:solidFill>
            </a:endParaRPr>
          </a:p>
          <a:p>
            <a:pPr marL="4572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it-IT" sz="6200" dirty="0">
                <a:solidFill>
                  <a:srgbClr val="FF9900"/>
                </a:solidFill>
                <a:latin typeface="Garamond" panose="02020404030301010803" pitchFamily="18" charset="0"/>
              </a:rPr>
              <a:t>Poi siamo entrati nel network </a:t>
            </a:r>
            <a:r>
              <a:rPr lang="it-IT" sz="6200" dirty="0" err="1">
                <a:solidFill>
                  <a:srgbClr val="FF9900"/>
                </a:solidFill>
                <a:latin typeface="Garamond" panose="02020404030301010803" pitchFamily="18" charset="0"/>
              </a:rPr>
              <a:t>Sodalitas</a:t>
            </a:r>
            <a:endParaRPr sz="6200" dirty="0">
              <a:solidFill>
                <a:srgbClr val="FF9900"/>
              </a:solidFill>
              <a:latin typeface="Garamond" panose="02020404030301010803" pitchFamily="18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6200" dirty="0">
              <a:latin typeface="Garamond" panose="02020404030301010803" pitchFamily="18" charset="0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it-IT" sz="6200" dirty="0">
                <a:latin typeface="Garamond" panose="02020404030301010803" pitchFamily="18" charset="0"/>
              </a:rPr>
              <a:t>e abbiamo scoperto i vantaggi di fare Networking </a:t>
            </a: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lang="it-IT" sz="6200" dirty="0">
              <a:latin typeface="Garamond" panose="02020404030301010803" pitchFamily="18" charset="0"/>
            </a:endParaRPr>
          </a:p>
          <a:p>
            <a:pPr marL="914400" lvl="0" indent="-314569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●"/>
            </a:pPr>
            <a:r>
              <a:rPr lang="it-IT" sz="6200" b="0" dirty="0">
                <a:solidFill>
                  <a:srgbClr val="222222"/>
                </a:solidFill>
                <a:latin typeface="Garamond" panose="02020404030301010803" pitchFamily="18" charset="0"/>
              </a:rPr>
              <a:t>Intensificazione rapporti con Vol.to</a:t>
            </a:r>
          </a:p>
          <a:p>
            <a:pPr marL="914400" lvl="0" indent="-314569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●"/>
            </a:pPr>
            <a:r>
              <a:rPr lang="it-IT" sz="6200" b="0" dirty="0">
                <a:solidFill>
                  <a:srgbClr val="222222"/>
                </a:solidFill>
                <a:latin typeface="Garamond" panose="02020404030301010803" pitchFamily="18" charset="0"/>
              </a:rPr>
              <a:t>Progettazione insieme alle scuole</a:t>
            </a:r>
            <a:endParaRPr sz="6200" dirty="0">
              <a:latin typeface="Garamond" panose="02020404030301010803" pitchFamily="18" charset="0"/>
            </a:endParaRPr>
          </a:p>
          <a:p>
            <a:pPr marL="914400" lvl="0" indent="-3357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ct val="124644"/>
              <a:buFont typeface="Arial"/>
              <a:buChar char="●"/>
            </a:pPr>
            <a:r>
              <a:rPr lang="it-IT" sz="6200" b="0" dirty="0">
                <a:latin typeface="Garamond" panose="02020404030301010803" pitchFamily="18" charset="0"/>
              </a:rPr>
              <a:t>Attraverso processi di </a:t>
            </a:r>
            <a:r>
              <a:rPr lang="it-IT" sz="6200" b="0" dirty="0">
                <a:solidFill>
                  <a:srgbClr val="1155CC"/>
                </a:solidFill>
                <a:latin typeface="Garamond" panose="02020404030301010803" pitchFamily="18" charset="0"/>
              </a:rPr>
              <a:t>co-programmazione e co-progettazione con altre associazioni:</a:t>
            </a:r>
            <a:r>
              <a:rPr lang="it-IT" sz="6200" i="1" dirty="0">
                <a:solidFill>
                  <a:srgbClr val="1155CC"/>
                </a:solidFill>
                <a:latin typeface="Garamond" panose="02020404030301010803" pitchFamily="18" charset="0"/>
              </a:rPr>
              <a:t> </a:t>
            </a:r>
            <a:r>
              <a:rPr lang="it-IT" sz="6200" b="0" dirty="0">
                <a:latin typeface="Garamond" panose="02020404030301010803" pitchFamily="18" charset="0"/>
              </a:rPr>
              <a:t>vedi Bandi Erasmus*</a:t>
            </a:r>
            <a:endParaRPr sz="6200" dirty="0">
              <a:latin typeface="Garamond" panose="02020404030301010803" pitchFamily="18" charset="0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200" b="0" dirty="0">
              <a:solidFill>
                <a:srgbClr val="050505"/>
              </a:solidFill>
              <a:highlight>
                <a:srgbClr val="FFFFFF"/>
              </a:highlight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4515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715" dirty="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124b36baaee_1_142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800" cy="502800"/>
          </a:xfrm>
          <a:prstGeom prst="ellipse">
            <a:avLst/>
          </a:prstGeom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30" name="Google Shape;130;g124b36baaee_1_142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1" name="Google Shape;131;g124b36baaee_1_142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24b36baaee_1_142" descr="Call for Application: UN Volunteer in Coordination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2698" y="1169772"/>
            <a:ext cx="2596902" cy="1128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4b36baaee_1_150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800" cy="5028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172" name="Google Shape;172;g124b36baaee_1_150"/>
          <p:cNvSpPr txBox="1"/>
          <p:nvPr/>
        </p:nvSpPr>
        <p:spPr>
          <a:xfrm>
            <a:off x="371475" y="-34901"/>
            <a:ext cx="84009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800" b="1" i="1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L’importanza di Fare Rete - Networking</a:t>
            </a:r>
            <a:endParaRPr sz="3000" b="1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Garamond"/>
              <a:buNone/>
            </a:pPr>
            <a:endParaRPr sz="3000" b="1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Garamond"/>
              <a:buNone/>
            </a:pPr>
            <a:r>
              <a:rPr lang="it-IT" sz="3000" b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VSP OGGI</a:t>
            </a:r>
            <a:endParaRPr sz="3000" b="1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3" name="Google Shape;173;g124b36baaee_1_150" descr="OTECI -association de seniors bénévole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120792"/>
            <a:ext cx="868696" cy="58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124b36baaee_1_150" descr="Senior Experten Service (SES) - Home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6407" y="2129777"/>
            <a:ext cx="1200671" cy="57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24b36baaee_1_150" descr="Bandiera della Francia - Wikiped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644" y="3081969"/>
            <a:ext cx="446416" cy="29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24b36baaee_1_150" descr="Accessorio Carnevale BANDIERA GERMANIA | BANDIERE | ACCESSORI | Vendita  maschere carneva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8868" y="3081969"/>
            <a:ext cx="506000" cy="31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24b36baaee_1_150" descr="Stowarzyszenie Centrum Wolontariatu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35006" y="2138618"/>
            <a:ext cx="1412475" cy="50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24b36baaee_1_150" descr="bandiera polonia cm.40x60 | 4NODI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04238" y="3024303"/>
            <a:ext cx="446032" cy="30895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g124b36baaee_1_150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01262" y="1766178"/>
            <a:ext cx="1544403" cy="48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24b36baaee_1_150" descr="Bandiera Ungheria - 90 x 150cm : Amazon.it: Giardino e giardinaggi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563411" y="2953539"/>
            <a:ext cx="547688" cy="30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24b36baaee_1_150" descr="Címlap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06172" y="2191420"/>
            <a:ext cx="1685642" cy="51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24b36baaee_1_150" descr="Bandiera Albania - Lab 1957"/>
          <p:cNvPicPr preferRelativeResize="0"/>
          <p:nvPr/>
        </p:nvPicPr>
        <p:blipFill rotWithShape="1">
          <a:blip r:embed="rId16">
            <a:alphaModFix/>
          </a:blip>
          <a:srcRect l="12218" t="25825" r="11747" b="26118"/>
          <a:stretch/>
        </p:blipFill>
        <p:spPr>
          <a:xfrm>
            <a:off x="7795258" y="5042839"/>
            <a:ext cx="605780" cy="36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24b36baaee_1_150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177492" y="3864781"/>
            <a:ext cx="1605078" cy="48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24b36baaee_1_150" descr="Bandiera Croazia 70 x 100 cm"/>
          <p:cNvPicPr preferRelativeResize="0"/>
          <p:nvPr/>
        </p:nvPicPr>
        <p:blipFill rotWithShape="1">
          <a:blip r:embed="rId19">
            <a:alphaModFix/>
          </a:blip>
          <a:srcRect l="1894" t="22419" r="4796" b="20447"/>
          <a:stretch/>
        </p:blipFill>
        <p:spPr>
          <a:xfrm>
            <a:off x="406644" y="5270649"/>
            <a:ext cx="457340" cy="27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24b36baaee_1_150" descr="Immagine che contiene testo, clipart&#10;&#10;Descrizione generata automaticamente">
            <a:hlinkClick r:id="rId20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7504" y="4078001"/>
            <a:ext cx="1276079" cy="7042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6" name="Google Shape;186;g124b36baaee_1_150" descr="Confederation of European Senior Expert Services ">
            <a:hlinkClick r:id="rId22"/>
          </p:cNvPr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915583" y="3806680"/>
            <a:ext cx="767628" cy="105447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7" name="Google Shape;187;g124b36baaee_1_150" descr="Bandiera Belgio Pesante cm 20 x 30 in Vendita Online | Magellanostore.it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047748" y="5148019"/>
            <a:ext cx="457339" cy="46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24b36baaee_1_150" descr="Bandiera Greca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557634" y="5205575"/>
            <a:ext cx="540534" cy="31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24b36baaee_1_150" descr="Image">
            <a:hlinkClick r:id="rId26"/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364052" y="3864781"/>
            <a:ext cx="1086701" cy="69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24b36baaee_1_150" descr="Дружество &quot;Знание&quot;">
            <a:hlinkClick r:id="rId28"/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5118107" y="3885249"/>
            <a:ext cx="1495033" cy="66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24b36baaee_1_150" descr="Bandiera Bulgaria"/>
          <p:cNvPicPr preferRelativeResize="0"/>
          <p:nvPr/>
        </p:nvPicPr>
        <p:blipFill rotWithShape="1">
          <a:blip r:embed="rId30">
            <a:alphaModFix/>
          </a:blip>
          <a:srcRect t="24684" b="23566"/>
          <a:stretch/>
        </p:blipFill>
        <p:spPr>
          <a:xfrm>
            <a:off x="5541267" y="5120953"/>
            <a:ext cx="614316" cy="4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24b36baaee_1_150">
            <a:hlinkClick r:id="rId31"/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452320" y="1653794"/>
            <a:ext cx="1605075" cy="612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24b36baaee_1_150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24b36baaee_1_150"/>
          <p:cNvSpPr txBox="1"/>
          <p:nvPr/>
        </p:nvSpPr>
        <p:spPr>
          <a:xfrm>
            <a:off x="6213932" y="5821189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695955"/>
              </p:ext>
            </p:extLst>
          </p:nvPr>
        </p:nvGraphicFramePr>
        <p:xfrm>
          <a:off x="539552" y="548680"/>
          <a:ext cx="7848872" cy="483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Google Shape;193;g124b36baaee_1_150" descr="Immagine che contiene testo, esterni, stoviglie, serviziodatavola&#10;&#10;Descrizione generata automaticamente">
            <a:extLst>
              <a:ext uri="{FF2B5EF4-FFF2-40B4-BE49-F238E27FC236}">
                <a16:creationId xmlns="" xmlns:a16="http://schemas.microsoft.com/office/drawing/2014/main" id="{4C784B4F-5766-1172-BD17-ED531998AA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548AD993-B8A4-90EA-D34F-44CB6D75EB7E}"/>
              </a:ext>
            </a:extLst>
          </p:cNvPr>
          <p:cNvSpPr txBox="1"/>
          <p:nvPr/>
        </p:nvSpPr>
        <p:spPr>
          <a:xfrm>
            <a:off x="6193564" y="5911365"/>
            <a:ext cx="27966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67016" y="548680"/>
            <a:ext cx="662140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600" b="1" dirty="0" smtClean="0">
                <a:latin typeface="Garamond" panose="02020404030301010803" pitchFamily="18" charset="0"/>
              </a:rPr>
              <a:t>Incremento soci </a:t>
            </a:r>
          </a:p>
          <a:p>
            <a:pPr algn="ctr">
              <a:buNone/>
            </a:pPr>
            <a:r>
              <a:rPr lang="it-IT" dirty="0" smtClean="0">
                <a:latin typeface="Garamond" panose="02020404030301010803" pitchFamily="18" charset="0"/>
              </a:rPr>
              <a:t>attraverso </a:t>
            </a:r>
            <a:r>
              <a:rPr lang="it-IT" dirty="0">
                <a:latin typeface="Garamond" panose="02020404030301010803" pitchFamily="18" charset="0"/>
              </a:rPr>
              <a:t>:</a:t>
            </a:r>
          </a:p>
          <a:p>
            <a:pPr algn="ctr">
              <a:buNone/>
            </a:pPr>
            <a:r>
              <a:rPr lang="it-IT" dirty="0">
                <a:latin typeface="Garamond" panose="02020404030301010803" pitchFamily="18" charset="0"/>
              </a:rPr>
              <a:t>il passaparola</a:t>
            </a:r>
          </a:p>
          <a:p>
            <a:pPr algn="ctr">
              <a:buNone/>
            </a:pPr>
            <a:r>
              <a:rPr lang="it-IT" dirty="0">
                <a:latin typeface="Garamond" panose="02020404030301010803" pitchFamily="18" charset="0"/>
              </a:rPr>
              <a:t>Bacheca di VOL.TO.  </a:t>
            </a:r>
            <a:endParaRPr lang="it-IT" dirty="0" smtClean="0">
              <a:latin typeface="Garamond" panose="02020404030301010803" pitchFamily="18" charset="0"/>
            </a:endParaRPr>
          </a:p>
          <a:p>
            <a:pPr algn="ctr">
              <a:buNone/>
            </a:pPr>
            <a:endParaRPr lang="it-IT" dirty="0" smtClean="0">
              <a:latin typeface="Garamond" panose="02020404030301010803" pitchFamily="18" charset="0"/>
            </a:endParaRPr>
          </a:p>
          <a:p>
            <a:pPr algn="ctr">
              <a:buNone/>
            </a:pPr>
            <a:r>
              <a:rPr lang="it-IT" dirty="0" smtClean="0">
                <a:latin typeface="Garamond" panose="02020404030301010803" pitchFamily="18" charset="0"/>
              </a:rPr>
              <a:t>Distribuzione anagrafica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0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4093" y="602685"/>
            <a:ext cx="6195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latin typeface="Garamond" panose="02020404030301010803" pitchFamily="18" charset="0"/>
              </a:rPr>
              <a:t>OBIETTIVO  CRESCITA DEI  SOCI </a:t>
            </a:r>
          </a:p>
          <a:p>
            <a:pPr algn="ctr"/>
            <a:r>
              <a:rPr lang="it-IT" sz="2800" b="1" i="1" dirty="0">
                <a:latin typeface="Garamond" panose="02020404030301010803" pitchFamily="18" charset="0"/>
              </a:rPr>
              <a:t>(ASSEMBLEA 2023) </a:t>
            </a:r>
            <a:endParaRPr lang="it-IT" sz="2800" b="1" dirty="0">
              <a:latin typeface="Garamond" panose="02020404030301010803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584" y="1751617"/>
            <a:ext cx="770485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it-IT" sz="2400" b="1" dirty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it-IT" sz="2800" dirty="0">
                <a:latin typeface="Garamond" panose="02020404030301010803" pitchFamily="18" charset="0"/>
              </a:rPr>
              <a:t>ASCOLTARE  IDEE  E  SUGGERIMENTI  DEI SOCI IN PROPOSITO</a:t>
            </a:r>
          </a:p>
          <a:p>
            <a:pPr algn="ctr">
              <a:buNone/>
            </a:pPr>
            <a:endParaRPr lang="it-IT" sz="2400" dirty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it-IT" sz="2800" dirty="0">
                <a:latin typeface="Garamond" panose="02020404030301010803" pitchFamily="18" charset="0"/>
              </a:rPr>
              <a:t>COMUNICARE LE NOSTRE  ATTIVITA TRAMITE I CANALI DI VOL.TO. </a:t>
            </a:r>
            <a:r>
              <a:rPr lang="it-IT" sz="1800" dirty="0">
                <a:latin typeface="Garamond" panose="02020404030301010803" pitchFamily="18" charset="0"/>
              </a:rPr>
              <a:t>(</a:t>
            </a:r>
            <a:r>
              <a:rPr lang="it-IT" sz="1800" i="1" dirty="0">
                <a:latin typeface="Garamond" panose="02020404030301010803" pitchFamily="18" charset="0"/>
              </a:rPr>
              <a:t>UTILIZZATI FINORA CON ESITI MOLTO POSITIVI</a:t>
            </a:r>
            <a:r>
              <a:rPr lang="it-IT" sz="1800" dirty="0">
                <a:latin typeface="Garamond" panose="02020404030301010803" pitchFamily="18" charset="0"/>
              </a:rPr>
              <a:t>)</a:t>
            </a:r>
          </a:p>
          <a:p>
            <a:pPr algn="ctr">
              <a:buNone/>
            </a:pPr>
            <a:endParaRPr lang="it-IT" sz="28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82625DA1-F6CA-0794-528B-DEB7B4ECB9D6}"/>
              </a:ext>
            </a:extLst>
          </p:cNvPr>
          <p:cNvSpPr txBox="1"/>
          <p:nvPr/>
        </p:nvSpPr>
        <p:spPr>
          <a:xfrm>
            <a:off x="6193564" y="5911365"/>
            <a:ext cx="27966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</a:p>
        </p:txBody>
      </p:sp>
      <p:pic>
        <p:nvPicPr>
          <p:cNvPr id="5" name="Google Shape;368;p7" descr="Immagine che contiene testo, esterni, stoviglie, serviziodatavola&#10;&#10;Descrizione generata automaticamente">
            <a:extLst>
              <a:ext uri="{FF2B5EF4-FFF2-40B4-BE49-F238E27FC236}">
                <a16:creationId xmlns="" xmlns:a16="http://schemas.microsoft.com/office/drawing/2014/main" id="{346B8AB9-F360-75FB-0E42-BFFF8EA6E2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36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pic>
        <p:nvPicPr>
          <p:cNvPr id="365" name="Google Shape;365;p7" descr="ragnatel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60" y="4077072"/>
            <a:ext cx="2549340" cy="143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7" descr="CoolClips_vc02646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4" y="2116533"/>
            <a:ext cx="2388878" cy="229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" descr="5961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163" y="3789040"/>
            <a:ext cx="165618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03" y="5821189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 txBox="1"/>
          <p:nvPr/>
        </p:nvSpPr>
        <p:spPr>
          <a:xfrm>
            <a:off x="78925" y="548680"/>
            <a:ext cx="891827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Bilancio </a:t>
            </a:r>
            <a:r>
              <a:rPr lang="it-IT" sz="4000" b="1" dirty="0" smtClean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2022</a:t>
            </a:r>
          </a:p>
          <a:p>
            <a:pPr lvl="0" algn="ctr"/>
            <a:r>
              <a:rPr lang="it-IT" dirty="0">
                <a:solidFill>
                  <a:schemeClr val="dk1"/>
                </a:solidFill>
                <a:latin typeface="Garamond" panose="02020404030301010803" pitchFamily="18" charset="0"/>
                <a:ea typeface="Libre Franklin"/>
                <a:cs typeface="Libre Franklin"/>
                <a:sym typeface="Libre Franklin"/>
              </a:rPr>
              <a:t>approfondimenti </a:t>
            </a:r>
            <a:r>
              <a:rPr lang="it-IT" dirty="0" smtClean="0">
                <a:solidFill>
                  <a:schemeClr val="dk1"/>
                </a:solidFill>
                <a:latin typeface="Garamond" panose="02020404030301010803" pitchFamily="18" charset="0"/>
                <a:ea typeface="Libre Franklin"/>
                <a:cs typeface="Libre Franklin"/>
                <a:sym typeface="Libre Franklin"/>
              </a:rPr>
              <a:t>a seguire a </a:t>
            </a:r>
            <a:r>
              <a:rPr lang="it-IT" dirty="0">
                <a:solidFill>
                  <a:schemeClr val="dk1"/>
                </a:solidFill>
                <a:latin typeface="Garamond" panose="02020404030301010803" pitchFamily="18" charset="0"/>
                <a:ea typeface="Libre Franklin"/>
                <a:cs typeface="Libre Franklin"/>
                <a:sym typeface="Libre Franklin"/>
              </a:rPr>
              <a:t>cura di </a:t>
            </a:r>
            <a:r>
              <a:rPr lang="it-IT" dirty="0">
                <a:solidFill>
                  <a:srgbClr val="FF0000"/>
                </a:solidFill>
                <a:latin typeface="Garamond" panose="02020404030301010803" pitchFamily="18" charset="0"/>
                <a:ea typeface="Libre Franklin"/>
                <a:cs typeface="Libre Franklin"/>
                <a:sym typeface="Libre Franklin"/>
              </a:rPr>
              <a:t>Carlo </a:t>
            </a:r>
            <a:r>
              <a:rPr lang="it-IT" dirty="0" err="1">
                <a:solidFill>
                  <a:srgbClr val="FF0000"/>
                </a:solidFill>
                <a:latin typeface="Garamond" panose="02020404030301010803" pitchFamily="18" charset="0"/>
                <a:ea typeface="Libre Franklin"/>
                <a:cs typeface="Libre Franklin"/>
                <a:sym typeface="Libre Franklin"/>
              </a:rPr>
              <a:t>Garello</a:t>
            </a:r>
            <a:r>
              <a:rPr lang="it-IT" dirty="0">
                <a:solidFill>
                  <a:srgbClr val="FF0000"/>
                </a:solidFill>
                <a:latin typeface="Garamond" panose="02020404030301010803" pitchFamily="18" charset="0"/>
                <a:ea typeface="Libre Franklin"/>
                <a:cs typeface="Libre Franklin"/>
                <a:sym typeface="Libre Franklin"/>
              </a:rPr>
              <a:t> e Maria Vallino</a:t>
            </a:r>
            <a:endParaRPr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70" name="Google Shape;370;p7" descr="Monete con riempimento a tinta uni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80881" y="550429"/>
            <a:ext cx="718449" cy="71844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7"/>
          <p:cNvSpPr txBox="1"/>
          <p:nvPr/>
        </p:nvSpPr>
        <p:spPr>
          <a:xfrm>
            <a:off x="6059600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4b36baaee_1_0"/>
          <p:cNvSpPr txBox="1">
            <a:spLocks noGrp="1"/>
          </p:cNvSpPr>
          <p:nvPr>
            <p:ph type="body" idx="1"/>
          </p:nvPr>
        </p:nvSpPr>
        <p:spPr>
          <a:xfrm>
            <a:off x="531778" y="11260"/>
            <a:ext cx="7784700" cy="53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Con l’entrata in vigore del nuovo </a:t>
            </a:r>
            <a:r>
              <a:rPr lang="it-IT" sz="2400" b="0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Codice del Terzo settore</a:t>
            </a:r>
            <a:r>
              <a:rPr lang="it-IT" sz="2400" b="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a novembre 2021, si è chiarito che una delle caratteristiche principali degli enti (ETS) è quella di svolgere in via esclusiva o</a:t>
            </a:r>
            <a:endParaRPr sz="24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principale una o più  delle </a:t>
            </a:r>
            <a:r>
              <a:rPr lang="it-IT" sz="24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40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26</a:t>
            </a:r>
            <a:r>
              <a:rPr lang="it-IT" sz="2400" b="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endParaRPr sz="24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it-IT" sz="2400" b="0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attività di interesse generale </a:t>
            </a:r>
            <a:endParaRPr sz="2400" b="0" u="sng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it-IT" sz="2400" b="0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elencate nell’art.5,c.1 del codice.</a:t>
            </a:r>
            <a:endParaRPr sz="2400" b="0" u="sng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sz="2400" b="0" u="sng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u="sng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sz="24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b="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Questa indicazione delle attività ci obbliga a definire meglio l’identità dell’Ente</a:t>
            </a: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endParaRPr dirty="0"/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i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endParaRPr dirty="0"/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74" name="Google Shape;274;g124b36baaee_1_0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800" cy="5028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pic>
        <p:nvPicPr>
          <p:cNvPr id="275" name="Google Shape;275;g124b36baaee_1_0" descr="Tiro a segno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5912" y="4385621"/>
            <a:ext cx="502921" cy="50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124b36baaee_1_0" descr="Immagine che contiene testo, esterni, stoviglie, serviziodatavol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30" y="5805264"/>
            <a:ext cx="1080120" cy="48813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24b36baaee_1_0"/>
          <p:cNvSpPr txBox="1"/>
          <p:nvPr/>
        </p:nvSpPr>
        <p:spPr>
          <a:xfrm>
            <a:off x="6068146" y="5821200"/>
            <a:ext cx="29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Assemblea annuale VSP 2023</a:t>
            </a:r>
            <a:endParaRPr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78" name="Google Shape;278;g124b36baaee_1_0" descr="220px-Black_and_white_Italian_Republic_emblem_without_striped_background.svg_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7240" y="3090901"/>
            <a:ext cx="833776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goli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</TotalTime>
  <Words>947</Words>
  <Application>Microsoft Office PowerPoint</Application>
  <PresentationFormat>Presentazione su schermo (4:3)</PresentationFormat>
  <Paragraphs>246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Times New Roman</vt:lpstr>
      <vt:lpstr>Arial</vt:lpstr>
      <vt:lpstr>Garamond</vt:lpstr>
      <vt:lpstr>Libre Franklin Medium</vt:lpstr>
      <vt:lpstr>Calibri</vt:lpstr>
      <vt:lpstr>Libre Franklin</vt:lpstr>
      <vt:lpstr>Noto Sans Symbols</vt:lpstr>
      <vt:lpstr>Angoli</vt:lpstr>
      <vt:lpstr>VSP ODV</vt:lpstr>
      <vt:lpstr>ORDINE DEL GIORNO</vt:lpstr>
      <vt:lpstr>Relazione del Presidente Gianmaria Scapin Franco</vt:lpstr>
      <vt:lpstr> 10 anni fa dipendevamo da un unico fornitore !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ATTIVITA’ e i PROGETTI VSP: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VSP ODV</dc:title>
  <dc:creator>Michela Galbiati</dc:creator>
  <cp:lastModifiedBy>GianMaria</cp:lastModifiedBy>
  <cp:revision>23</cp:revision>
  <dcterms:created xsi:type="dcterms:W3CDTF">2018-10-22T08:30:47Z</dcterms:created>
  <dcterms:modified xsi:type="dcterms:W3CDTF">2023-05-03T18:27:43Z</dcterms:modified>
</cp:coreProperties>
</file>